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61"/>
  </p:notesMasterIdLst>
  <p:sldIdLst>
    <p:sldId id="257" r:id="rId2"/>
    <p:sldId id="259" r:id="rId3"/>
    <p:sldId id="317" r:id="rId4"/>
    <p:sldId id="260" r:id="rId5"/>
    <p:sldId id="261" r:id="rId6"/>
    <p:sldId id="318" r:id="rId7"/>
    <p:sldId id="319" r:id="rId8"/>
    <p:sldId id="320" r:id="rId9"/>
    <p:sldId id="266" r:id="rId10"/>
    <p:sldId id="267" r:id="rId11"/>
    <p:sldId id="270" r:id="rId12"/>
    <p:sldId id="271" r:id="rId13"/>
    <p:sldId id="272" r:id="rId14"/>
    <p:sldId id="273" r:id="rId15"/>
    <p:sldId id="274" r:id="rId16"/>
    <p:sldId id="313" r:id="rId17"/>
    <p:sldId id="275" r:id="rId18"/>
    <p:sldId id="276" r:id="rId19"/>
    <p:sldId id="277" r:id="rId20"/>
    <p:sldId id="321" r:id="rId21"/>
    <p:sldId id="322" r:id="rId22"/>
    <p:sldId id="278" r:id="rId23"/>
    <p:sldId id="279" r:id="rId24"/>
    <p:sldId id="280" r:id="rId25"/>
    <p:sldId id="281" r:id="rId26"/>
    <p:sldId id="282" r:id="rId27"/>
    <p:sldId id="323" r:id="rId28"/>
    <p:sldId id="311" r:id="rId29"/>
    <p:sldId id="283" r:id="rId30"/>
    <p:sldId id="284" r:id="rId31"/>
    <p:sldId id="285" r:id="rId32"/>
    <p:sldId id="287" r:id="rId33"/>
    <p:sldId id="288" r:id="rId34"/>
    <p:sldId id="324" r:id="rId35"/>
    <p:sldId id="289" r:id="rId36"/>
    <p:sldId id="290" r:id="rId37"/>
    <p:sldId id="292" r:id="rId38"/>
    <p:sldId id="293" r:id="rId39"/>
    <p:sldId id="294" r:id="rId40"/>
    <p:sldId id="295" r:id="rId41"/>
    <p:sldId id="296" r:id="rId42"/>
    <p:sldId id="297" r:id="rId43"/>
    <p:sldId id="299" r:id="rId44"/>
    <p:sldId id="312" r:id="rId45"/>
    <p:sldId id="298" r:id="rId46"/>
    <p:sldId id="300" r:id="rId47"/>
    <p:sldId id="314" r:id="rId48"/>
    <p:sldId id="301" r:id="rId49"/>
    <p:sldId id="302" r:id="rId50"/>
    <p:sldId id="303" r:id="rId51"/>
    <p:sldId id="304" r:id="rId52"/>
    <p:sldId id="305" r:id="rId53"/>
    <p:sldId id="306" r:id="rId54"/>
    <p:sldId id="325" r:id="rId55"/>
    <p:sldId id="308" r:id="rId56"/>
    <p:sldId id="316" r:id="rId57"/>
    <p:sldId id="309" r:id="rId58"/>
    <p:sldId id="326" r:id="rId59"/>
    <p:sldId id="310" r:id="rId6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EAB4"/>
    <a:srgbClr val="DAEEC4"/>
    <a:srgbClr val="000000"/>
    <a:srgbClr val="F2F2F2"/>
    <a:srgbClr val="BFBFBF"/>
    <a:srgbClr val="C0E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04" autoAdjust="0"/>
    <p:restoredTop sz="94625" autoAdjust="0"/>
  </p:normalViewPr>
  <p:slideViewPr>
    <p:cSldViewPr>
      <p:cViewPr varScale="1">
        <p:scale>
          <a:sx n="73" d="100"/>
          <a:sy n="73" d="100"/>
        </p:scale>
        <p:origin x="642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2019-07-04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1307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2632"/>
            <a:ext cx="9144001" cy="6855368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+mj-ea"/>
                <a:ea typeface="+mj-ea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상속 </a:t>
            </a:r>
            <a:r>
              <a:rPr lang="en-US" altLang="ko-KR"/>
              <a:t>(inheritance)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객체 지향의 상속</a:t>
            </a:r>
            <a:endParaRPr lang="en-US" altLang="ko-KR" dirty="0"/>
          </a:p>
          <a:p>
            <a:pPr lvl="1"/>
            <a:r>
              <a:rPr lang="ko-KR" altLang="en-US" dirty="0"/>
              <a:t>부모클래스에 만들어진 필드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메소드를</a:t>
            </a:r>
            <a:r>
              <a:rPr lang="ko-KR" altLang="en-US" dirty="0"/>
              <a:t> 자식클래스가 물려받음 </a:t>
            </a:r>
            <a:endParaRPr lang="en-US" altLang="ko-KR" dirty="0"/>
          </a:p>
          <a:p>
            <a:pPr lvl="1"/>
            <a:r>
              <a:rPr lang="ko-KR" altLang="en-US" dirty="0"/>
              <a:t>부모의 생물학적 특성을 물려받는 유전과 유사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상속을 통해 간결한 자식 클래스 작성</a:t>
            </a:r>
            <a:endParaRPr lang="en-US" altLang="ko-KR" dirty="0"/>
          </a:p>
          <a:p>
            <a:pPr lvl="1"/>
            <a:r>
              <a:rPr lang="ko-KR" altLang="en-US" dirty="0"/>
              <a:t>동일한 특성을 재정의할 필요가 없어 자식 클래스가 간결해짐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591841"/>
            <a:ext cx="7043738" cy="253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378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슈퍼 클래스의 멤버에 대한 서브 클래스의 접근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54" y="1628800"/>
            <a:ext cx="7605713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44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5-2: </a:t>
            </a:r>
            <a:r>
              <a:rPr lang="ko-KR" altLang="en-US" dirty="0"/>
              <a:t>상속 관계에 있는 클래스 간 멤버 접근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89104" y="1318644"/>
            <a:ext cx="756084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Person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 아래와 같은 멤버 필드를 갖도록 선언하고 클래스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Student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는 클래스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Person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 상속받아 각 멤버 필드에 값을 저장하시오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 예제에서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Person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클래스의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private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필드인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weight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Student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클래스에서는 접근이 불가능하여 슈퍼 클래스인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Person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getXXX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setXXX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메소드를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통해서만 조작이 가능하다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int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age;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public String name;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protected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int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height;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private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int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weight;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749855" y="3365558"/>
            <a:ext cx="5214633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>
            <a:defPPr>
              <a:defRPr lang="ko-KR"/>
            </a:defPPr>
            <a:lvl1pPr defTabSz="180000">
              <a:defRPr sz="1200" b="1"/>
            </a:lvl1pPr>
          </a:lstStyle>
          <a:p>
            <a:r>
              <a:rPr lang="en-US" altLang="ko-KR" dirty="0"/>
              <a:t>class Student extends Person </a:t>
            </a:r>
            <a:r>
              <a:rPr lang="en-US" altLang="ko-KR" b="0" dirty="0"/>
              <a:t>{</a:t>
            </a:r>
          </a:p>
          <a:p>
            <a:r>
              <a:rPr lang="en-US" altLang="ko-KR" b="0" dirty="0"/>
              <a:t>	public void set() {</a:t>
            </a:r>
          </a:p>
          <a:p>
            <a:r>
              <a:rPr lang="en-US" altLang="ko-KR" b="0" dirty="0"/>
              <a:t>		age = 30; // </a:t>
            </a:r>
            <a:r>
              <a:rPr lang="ko-KR" altLang="en-US" b="0" dirty="0"/>
              <a:t>슈퍼 클래스의 디폴트 멤버 접근 가능</a:t>
            </a:r>
          </a:p>
          <a:p>
            <a:r>
              <a:rPr lang="en-US" altLang="ko-KR" b="0" dirty="0"/>
              <a:t>		name = "</a:t>
            </a:r>
            <a:r>
              <a:rPr lang="ko-KR" altLang="en-US" b="0" dirty="0"/>
              <a:t>홍길동</a:t>
            </a:r>
            <a:r>
              <a:rPr lang="en-US" altLang="ko-KR" b="0" dirty="0"/>
              <a:t>"; // </a:t>
            </a:r>
            <a:r>
              <a:rPr lang="ko-KR" altLang="en-US" b="0" dirty="0"/>
              <a:t>슈퍼 클래스의 </a:t>
            </a:r>
            <a:r>
              <a:rPr lang="en-US" altLang="ko-KR" b="0" dirty="0"/>
              <a:t>public </a:t>
            </a:r>
            <a:r>
              <a:rPr lang="ko-KR" altLang="en-US" b="0" dirty="0"/>
              <a:t>멤버 접근 가능</a:t>
            </a:r>
          </a:p>
          <a:p>
            <a:r>
              <a:rPr lang="en-US" altLang="ko-KR" b="0" dirty="0"/>
              <a:t>		height = 175; // </a:t>
            </a:r>
            <a:r>
              <a:rPr lang="ko-KR" altLang="en-US" b="0" dirty="0"/>
              <a:t>슈퍼 클래스의 </a:t>
            </a:r>
            <a:r>
              <a:rPr lang="en-US" altLang="ko-KR" b="0" dirty="0"/>
              <a:t>protected </a:t>
            </a:r>
            <a:r>
              <a:rPr lang="ko-KR" altLang="en-US" b="0" dirty="0"/>
              <a:t>멤버 접근 가능</a:t>
            </a:r>
          </a:p>
          <a:p>
            <a:r>
              <a:rPr lang="en-US" altLang="ko-KR" b="0" dirty="0"/>
              <a:t>		// </a:t>
            </a:r>
            <a:r>
              <a:rPr lang="en-US" altLang="ko-KR" dirty="0"/>
              <a:t>weight = 99; </a:t>
            </a:r>
            <a:r>
              <a:rPr lang="en-US" altLang="ko-KR" b="0" dirty="0"/>
              <a:t>// </a:t>
            </a:r>
            <a:r>
              <a:rPr lang="ko-KR" altLang="en-US" b="0" dirty="0"/>
              <a:t>오류</a:t>
            </a:r>
            <a:r>
              <a:rPr lang="en-US" altLang="ko-KR" b="0" dirty="0"/>
              <a:t>. </a:t>
            </a:r>
            <a:r>
              <a:rPr lang="ko-KR" altLang="en-US" b="0" dirty="0"/>
              <a:t>슈퍼 클래스의 </a:t>
            </a:r>
            <a:r>
              <a:rPr lang="en-US" altLang="ko-KR" b="0" dirty="0"/>
              <a:t>private </a:t>
            </a:r>
            <a:r>
              <a:rPr lang="ko-KR" altLang="en-US" b="0" dirty="0"/>
              <a:t>접근 불가</a:t>
            </a:r>
          </a:p>
          <a:p>
            <a:r>
              <a:rPr lang="en-US" altLang="ko-KR" b="0" dirty="0"/>
              <a:t>		</a:t>
            </a:r>
            <a:r>
              <a:rPr lang="en-US" altLang="ko-KR" dirty="0" err="1"/>
              <a:t>setWeight</a:t>
            </a:r>
            <a:r>
              <a:rPr lang="en-US" altLang="ko-KR" dirty="0"/>
              <a:t>(99);</a:t>
            </a:r>
            <a:r>
              <a:rPr lang="en-US" altLang="ko-KR" b="0" dirty="0"/>
              <a:t> // private </a:t>
            </a:r>
            <a:r>
              <a:rPr lang="ko-KR" altLang="en-US" b="0" dirty="0"/>
              <a:t>멤버 </a:t>
            </a:r>
            <a:r>
              <a:rPr lang="en-US" altLang="ko-KR" b="0" dirty="0"/>
              <a:t>weight</a:t>
            </a:r>
            <a:r>
              <a:rPr lang="ko-KR" altLang="en-US" b="0" dirty="0"/>
              <a:t>은 </a:t>
            </a:r>
            <a:r>
              <a:rPr lang="en-US" altLang="ko-KR" b="0" dirty="0" err="1"/>
              <a:t>setWeight</a:t>
            </a:r>
            <a:r>
              <a:rPr lang="en-US" altLang="ko-KR" b="0" dirty="0"/>
              <a:t>()</a:t>
            </a:r>
            <a:r>
              <a:rPr lang="ko-KR" altLang="en-US" b="0" dirty="0"/>
              <a:t>으로 간접 접근</a:t>
            </a:r>
          </a:p>
          <a:p>
            <a:r>
              <a:rPr lang="en-US" altLang="ko-KR" b="0" dirty="0"/>
              <a:t>	}</a:t>
            </a:r>
          </a:p>
          <a:p>
            <a:r>
              <a:rPr lang="en-US" altLang="ko-KR" b="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79512" y="3357401"/>
            <a:ext cx="3491880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class Person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private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weight;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b="1" dirty="0"/>
              <a:t>age</a:t>
            </a:r>
            <a:r>
              <a:rPr lang="en-US" altLang="ko-KR" sz="1200" dirty="0"/>
              <a:t>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protected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b="1" dirty="0"/>
              <a:t>height</a:t>
            </a:r>
            <a:r>
              <a:rPr lang="en-US" altLang="ko-KR" sz="1200" dirty="0"/>
              <a:t>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public String </a:t>
            </a:r>
            <a:r>
              <a:rPr lang="en-US" altLang="ko-KR" sz="1200" b="1" dirty="0"/>
              <a:t>name</a:t>
            </a:r>
            <a:r>
              <a:rPr lang="en-US" altLang="ko-KR" sz="1200" dirty="0"/>
              <a:t>;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/>
              <a:t>	public void </a:t>
            </a:r>
            <a:r>
              <a:rPr lang="en-US" altLang="ko-KR" sz="1200" b="1" dirty="0" err="1"/>
              <a:t>setWeight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weight)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this.weight</a:t>
            </a:r>
            <a:r>
              <a:rPr lang="en-US" altLang="ko-KR" sz="1200" dirty="0"/>
              <a:t> = weight;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public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b="1" dirty="0" err="1"/>
              <a:t>getWeight</a:t>
            </a:r>
            <a:r>
              <a:rPr lang="en-US" altLang="ko-KR" sz="1200" b="1" dirty="0"/>
              <a:t>()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	return weight;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749854" y="5157192"/>
            <a:ext cx="5214633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InheritanceEx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/>
              <a:t>Student s = new Student();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s.set</a:t>
            </a:r>
            <a:r>
              <a:rPr lang="en-US" altLang="ko-KR" sz="1200" b="1" dirty="0"/>
              <a:t>();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9594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12776"/>
            <a:ext cx="6554257" cy="2952328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서브 클래스</a:t>
            </a:r>
            <a:r>
              <a:rPr lang="en-US" altLang="ko-KR" dirty="0"/>
              <a:t>/</a:t>
            </a:r>
            <a:r>
              <a:rPr lang="ko-KR" altLang="en-US" dirty="0"/>
              <a:t>슈퍼 클래스의 </a:t>
            </a:r>
            <a:r>
              <a:rPr lang="ko-KR" altLang="en-US" dirty="0" err="1"/>
              <a:t>생성자</a:t>
            </a:r>
            <a:r>
              <a:rPr lang="ko-KR" altLang="en-US" dirty="0"/>
              <a:t> 호출 및 실행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1560" y="4725144"/>
            <a:ext cx="8153400" cy="1684784"/>
          </a:xfrm>
        </p:spPr>
        <p:txBody>
          <a:bodyPr>
            <a:normAutofit fontScale="70000" lnSpcReduction="20000"/>
          </a:bodyPr>
          <a:lstStyle/>
          <a:p>
            <a:r>
              <a:rPr lang="en-US" altLang="ko-KR" dirty="0"/>
              <a:t>new</a:t>
            </a:r>
            <a:r>
              <a:rPr lang="ko-KR" altLang="en-US" dirty="0"/>
              <a:t>에 의해 서브 클래스의 객체가 생성될 때</a:t>
            </a:r>
            <a:endParaRPr lang="en-US" altLang="ko-KR" dirty="0"/>
          </a:p>
          <a:p>
            <a:pPr lvl="1"/>
            <a:r>
              <a:rPr lang="ko-KR" altLang="en-US" dirty="0"/>
              <a:t>슈퍼클래스 </a:t>
            </a:r>
            <a:r>
              <a:rPr lang="ko-KR" altLang="en-US" dirty="0" err="1"/>
              <a:t>생성자와</a:t>
            </a:r>
            <a:r>
              <a:rPr lang="ko-KR" altLang="en-US" dirty="0"/>
              <a:t> 서브 클래스 </a:t>
            </a:r>
            <a:r>
              <a:rPr lang="ko-KR" altLang="en-US" dirty="0" err="1"/>
              <a:t>생성자</a:t>
            </a:r>
            <a:r>
              <a:rPr lang="ko-KR" altLang="en-US" dirty="0"/>
              <a:t> 모두 실행됨</a:t>
            </a:r>
            <a:endParaRPr lang="en-US" altLang="ko-KR" dirty="0"/>
          </a:p>
          <a:p>
            <a:pPr lvl="1"/>
            <a:r>
              <a:rPr lang="ko-KR" altLang="en-US" dirty="0"/>
              <a:t>호출</a:t>
            </a:r>
            <a:r>
              <a:rPr lang="en-US" altLang="ko-KR" dirty="0"/>
              <a:t> </a:t>
            </a:r>
            <a:r>
              <a:rPr lang="ko-KR" altLang="en-US" dirty="0"/>
              <a:t>순서</a:t>
            </a:r>
            <a:endParaRPr lang="en-US" altLang="ko-KR" b="1" dirty="0"/>
          </a:p>
          <a:p>
            <a:pPr lvl="2"/>
            <a:r>
              <a:rPr lang="ko-KR" altLang="en-US" dirty="0"/>
              <a:t>서브 클래스의 생성자가 먼저 호출</a:t>
            </a:r>
            <a:r>
              <a:rPr lang="en-US" altLang="ko-KR" dirty="0"/>
              <a:t>,</a:t>
            </a:r>
            <a:r>
              <a:rPr lang="ko-KR" altLang="en-US" dirty="0"/>
              <a:t> 서브 클래스의 </a:t>
            </a:r>
            <a:r>
              <a:rPr lang="ko-KR" altLang="en-US" dirty="0" err="1"/>
              <a:t>생성자는</a:t>
            </a:r>
            <a:r>
              <a:rPr lang="ko-KR" altLang="en-US" dirty="0"/>
              <a:t> 실행 전 슈퍼 클래스 </a:t>
            </a:r>
            <a:r>
              <a:rPr lang="ko-KR" altLang="en-US" dirty="0" err="1"/>
              <a:t>생성자</a:t>
            </a:r>
            <a:r>
              <a:rPr lang="ko-KR" altLang="en-US" dirty="0"/>
              <a:t> 호출</a:t>
            </a:r>
            <a:endParaRPr lang="en-US" altLang="ko-KR" dirty="0"/>
          </a:p>
          <a:p>
            <a:pPr lvl="1"/>
            <a:r>
              <a:rPr lang="ko-KR" altLang="en-US" dirty="0"/>
              <a:t>실행 순서</a:t>
            </a:r>
            <a:endParaRPr lang="en-US" altLang="ko-KR" dirty="0"/>
          </a:p>
          <a:p>
            <a:pPr lvl="2"/>
            <a:r>
              <a:rPr lang="ko-KR" altLang="en-US" dirty="0"/>
              <a:t>슈퍼 클래스의 생성자가 먼저 실행된 후 서브 클래스의 </a:t>
            </a:r>
            <a:r>
              <a:rPr lang="ko-KR" altLang="en-US" dirty="0" err="1"/>
              <a:t>생성자</a:t>
            </a:r>
            <a:r>
              <a:rPr lang="ko-KR" altLang="en-US" dirty="0"/>
              <a:t> 실행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1894114" y="2313992"/>
            <a:ext cx="1078086" cy="45719"/>
          </a:xfrm>
          <a:custGeom>
            <a:avLst/>
            <a:gdLst>
              <a:gd name="connsiteX0" fmla="*/ 0 w 1212980"/>
              <a:gd name="connsiteY0" fmla="*/ 27992 h 47168"/>
              <a:gd name="connsiteX1" fmla="*/ 46653 w 1212980"/>
              <a:gd name="connsiteY1" fmla="*/ 46653 h 47168"/>
              <a:gd name="connsiteX2" fmla="*/ 167951 w 1212980"/>
              <a:gd name="connsiteY2" fmla="*/ 18661 h 47168"/>
              <a:gd name="connsiteX3" fmla="*/ 233266 w 1212980"/>
              <a:gd name="connsiteY3" fmla="*/ 0 h 47168"/>
              <a:gd name="connsiteX4" fmla="*/ 289249 w 1212980"/>
              <a:gd name="connsiteY4" fmla="*/ 9330 h 47168"/>
              <a:gd name="connsiteX5" fmla="*/ 307910 w 1212980"/>
              <a:gd name="connsiteY5" fmla="*/ 27992 h 47168"/>
              <a:gd name="connsiteX6" fmla="*/ 335902 w 1212980"/>
              <a:gd name="connsiteY6" fmla="*/ 37322 h 47168"/>
              <a:gd name="connsiteX7" fmla="*/ 410547 w 1212980"/>
              <a:gd name="connsiteY7" fmla="*/ 27992 h 47168"/>
              <a:gd name="connsiteX8" fmla="*/ 438539 w 1212980"/>
              <a:gd name="connsiteY8" fmla="*/ 18661 h 47168"/>
              <a:gd name="connsiteX9" fmla="*/ 578498 w 1212980"/>
              <a:gd name="connsiteY9" fmla="*/ 0 h 47168"/>
              <a:gd name="connsiteX10" fmla="*/ 709127 w 1212980"/>
              <a:gd name="connsiteY10" fmla="*/ 18661 h 47168"/>
              <a:gd name="connsiteX11" fmla="*/ 746449 w 1212980"/>
              <a:gd name="connsiteY11" fmla="*/ 27992 h 47168"/>
              <a:gd name="connsiteX12" fmla="*/ 895739 w 1212980"/>
              <a:gd name="connsiteY12" fmla="*/ 18661 h 47168"/>
              <a:gd name="connsiteX13" fmla="*/ 1101013 w 1212980"/>
              <a:gd name="connsiteY13" fmla="*/ 0 h 47168"/>
              <a:gd name="connsiteX14" fmla="*/ 1212980 w 1212980"/>
              <a:gd name="connsiteY14" fmla="*/ 18661 h 4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2980" h="47168">
                <a:moveTo>
                  <a:pt x="0" y="27992"/>
                </a:moveTo>
                <a:cubicBezTo>
                  <a:pt x="15551" y="34212"/>
                  <a:pt x="29962" y="45262"/>
                  <a:pt x="46653" y="46653"/>
                </a:cubicBezTo>
                <a:cubicBezTo>
                  <a:pt x="95385" y="50714"/>
                  <a:pt x="123352" y="29811"/>
                  <a:pt x="167951" y="18661"/>
                </a:cubicBezTo>
                <a:cubicBezTo>
                  <a:pt x="214816" y="6945"/>
                  <a:pt x="193108" y="13385"/>
                  <a:pt x="233266" y="0"/>
                </a:cubicBezTo>
                <a:cubicBezTo>
                  <a:pt x="251927" y="3110"/>
                  <a:pt x="271535" y="2687"/>
                  <a:pt x="289249" y="9330"/>
                </a:cubicBezTo>
                <a:cubicBezTo>
                  <a:pt x="297486" y="12419"/>
                  <a:pt x="300367" y="23466"/>
                  <a:pt x="307910" y="27992"/>
                </a:cubicBezTo>
                <a:cubicBezTo>
                  <a:pt x="316344" y="33052"/>
                  <a:pt x="326571" y="34212"/>
                  <a:pt x="335902" y="37322"/>
                </a:cubicBezTo>
                <a:cubicBezTo>
                  <a:pt x="360784" y="34212"/>
                  <a:pt x="385876" y="32478"/>
                  <a:pt x="410547" y="27992"/>
                </a:cubicBezTo>
                <a:cubicBezTo>
                  <a:pt x="420224" y="26233"/>
                  <a:pt x="428895" y="20590"/>
                  <a:pt x="438539" y="18661"/>
                </a:cubicBezTo>
                <a:cubicBezTo>
                  <a:pt x="460013" y="14366"/>
                  <a:pt x="560318" y="2272"/>
                  <a:pt x="578498" y="0"/>
                </a:cubicBezTo>
                <a:cubicBezTo>
                  <a:pt x="645910" y="22469"/>
                  <a:pt x="572841" y="489"/>
                  <a:pt x="709127" y="18661"/>
                </a:cubicBezTo>
                <a:cubicBezTo>
                  <a:pt x="721838" y="20356"/>
                  <a:pt x="734008" y="24882"/>
                  <a:pt x="746449" y="27992"/>
                </a:cubicBezTo>
                <a:lnTo>
                  <a:pt x="895739" y="18661"/>
                </a:lnTo>
                <a:cubicBezTo>
                  <a:pt x="1085899" y="7794"/>
                  <a:pt x="1016373" y="28211"/>
                  <a:pt x="1101013" y="0"/>
                </a:cubicBezTo>
                <a:cubicBezTo>
                  <a:pt x="1174700" y="24562"/>
                  <a:pt x="1137326" y="18661"/>
                  <a:pt x="1212980" y="18661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1894114" y="4221088"/>
            <a:ext cx="2508082" cy="45719"/>
          </a:xfrm>
          <a:custGeom>
            <a:avLst/>
            <a:gdLst>
              <a:gd name="connsiteX0" fmla="*/ 0 w 1212980"/>
              <a:gd name="connsiteY0" fmla="*/ 27992 h 47168"/>
              <a:gd name="connsiteX1" fmla="*/ 46653 w 1212980"/>
              <a:gd name="connsiteY1" fmla="*/ 46653 h 47168"/>
              <a:gd name="connsiteX2" fmla="*/ 167951 w 1212980"/>
              <a:gd name="connsiteY2" fmla="*/ 18661 h 47168"/>
              <a:gd name="connsiteX3" fmla="*/ 233266 w 1212980"/>
              <a:gd name="connsiteY3" fmla="*/ 0 h 47168"/>
              <a:gd name="connsiteX4" fmla="*/ 289249 w 1212980"/>
              <a:gd name="connsiteY4" fmla="*/ 9330 h 47168"/>
              <a:gd name="connsiteX5" fmla="*/ 307910 w 1212980"/>
              <a:gd name="connsiteY5" fmla="*/ 27992 h 47168"/>
              <a:gd name="connsiteX6" fmla="*/ 335902 w 1212980"/>
              <a:gd name="connsiteY6" fmla="*/ 37322 h 47168"/>
              <a:gd name="connsiteX7" fmla="*/ 410547 w 1212980"/>
              <a:gd name="connsiteY7" fmla="*/ 27992 h 47168"/>
              <a:gd name="connsiteX8" fmla="*/ 438539 w 1212980"/>
              <a:gd name="connsiteY8" fmla="*/ 18661 h 47168"/>
              <a:gd name="connsiteX9" fmla="*/ 578498 w 1212980"/>
              <a:gd name="connsiteY9" fmla="*/ 0 h 47168"/>
              <a:gd name="connsiteX10" fmla="*/ 709127 w 1212980"/>
              <a:gd name="connsiteY10" fmla="*/ 18661 h 47168"/>
              <a:gd name="connsiteX11" fmla="*/ 746449 w 1212980"/>
              <a:gd name="connsiteY11" fmla="*/ 27992 h 47168"/>
              <a:gd name="connsiteX12" fmla="*/ 895739 w 1212980"/>
              <a:gd name="connsiteY12" fmla="*/ 18661 h 47168"/>
              <a:gd name="connsiteX13" fmla="*/ 1101013 w 1212980"/>
              <a:gd name="connsiteY13" fmla="*/ 0 h 47168"/>
              <a:gd name="connsiteX14" fmla="*/ 1212980 w 1212980"/>
              <a:gd name="connsiteY14" fmla="*/ 18661 h 4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2980" h="47168">
                <a:moveTo>
                  <a:pt x="0" y="27992"/>
                </a:moveTo>
                <a:cubicBezTo>
                  <a:pt x="15551" y="34212"/>
                  <a:pt x="29962" y="45262"/>
                  <a:pt x="46653" y="46653"/>
                </a:cubicBezTo>
                <a:cubicBezTo>
                  <a:pt x="95385" y="50714"/>
                  <a:pt x="123352" y="29811"/>
                  <a:pt x="167951" y="18661"/>
                </a:cubicBezTo>
                <a:cubicBezTo>
                  <a:pt x="214816" y="6945"/>
                  <a:pt x="193108" y="13385"/>
                  <a:pt x="233266" y="0"/>
                </a:cubicBezTo>
                <a:cubicBezTo>
                  <a:pt x="251927" y="3110"/>
                  <a:pt x="271535" y="2687"/>
                  <a:pt x="289249" y="9330"/>
                </a:cubicBezTo>
                <a:cubicBezTo>
                  <a:pt x="297486" y="12419"/>
                  <a:pt x="300367" y="23466"/>
                  <a:pt x="307910" y="27992"/>
                </a:cubicBezTo>
                <a:cubicBezTo>
                  <a:pt x="316344" y="33052"/>
                  <a:pt x="326571" y="34212"/>
                  <a:pt x="335902" y="37322"/>
                </a:cubicBezTo>
                <a:cubicBezTo>
                  <a:pt x="360784" y="34212"/>
                  <a:pt x="385876" y="32478"/>
                  <a:pt x="410547" y="27992"/>
                </a:cubicBezTo>
                <a:cubicBezTo>
                  <a:pt x="420224" y="26233"/>
                  <a:pt x="428895" y="20590"/>
                  <a:pt x="438539" y="18661"/>
                </a:cubicBezTo>
                <a:cubicBezTo>
                  <a:pt x="460013" y="14366"/>
                  <a:pt x="560318" y="2272"/>
                  <a:pt x="578498" y="0"/>
                </a:cubicBezTo>
                <a:cubicBezTo>
                  <a:pt x="645910" y="22469"/>
                  <a:pt x="572841" y="489"/>
                  <a:pt x="709127" y="18661"/>
                </a:cubicBezTo>
                <a:cubicBezTo>
                  <a:pt x="721838" y="20356"/>
                  <a:pt x="734008" y="24882"/>
                  <a:pt x="746449" y="27992"/>
                </a:cubicBezTo>
                <a:lnTo>
                  <a:pt x="895739" y="18661"/>
                </a:lnTo>
                <a:cubicBezTo>
                  <a:pt x="1085899" y="7794"/>
                  <a:pt x="1016373" y="28211"/>
                  <a:pt x="1101013" y="0"/>
                </a:cubicBezTo>
                <a:cubicBezTo>
                  <a:pt x="1174700" y="24562"/>
                  <a:pt x="1137326" y="18661"/>
                  <a:pt x="1212980" y="18661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68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슈퍼클래스와 서브 클래스의 생성자간의 호출 및 실행 관계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628800"/>
            <a:ext cx="6274118" cy="474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715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서브 클래스에서 슈퍼 클래스의 </a:t>
            </a:r>
            <a:r>
              <a:rPr lang="ko-KR" altLang="en-US" dirty="0" err="1"/>
              <a:t>생성자</a:t>
            </a:r>
            <a:r>
              <a:rPr lang="ko-KR" altLang="en-US" dirty="0"/>
              <a:t> 선택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상속 관계에서의 </a:t>
            </a:r>
            <a:r>
              <a:rPr lang="ko-KR" altLang="en-US" sz="2000" dirty="0" err="1"/>
              <a:t>생성자</a:t>
            </a:r>
            <a:endParaRPr lang="en-US" altLang="ko-KR" sz="2000" dirty="0"/>
          </a:p>
          <a:p>
            <a:pPr lvl="1"/>
            <a:r>
              <a:rPr lang="ko-KR" altLang="en-US" dirty="0"/>
              <a:t>슈퍼 클래스와 서브 클래스 각각 각각 여러 </a:t>
            </a:r>
            <a:r>
              <a:rPr lang="ko-KR" altLang="en-US" dirty="0" err="1"/>
              <a:t>생성자</a:t>
            </a:r>
            <a:r>
              <a:rPr lang="ko-KR" altLang="en-US" dirty="0"/>
              <a:t> 작성 가능</a:t>
            </a:r>
            <a:endParaRPr lang="en-US" altLang="ko-KR" dirty="0"/>
          </a:p>
          <a:p>
            <a:r>
              <a:rPr lang="ko-KR" altLang="en-US" sz="2000" dirty="0"/>
              <a:t>서브 클래스 </a:t>
            </a:r>
            <a:r>
              <a:rPr lang="ko-KR" altLang="en-US" sz="2000" dirty="0" err="1"/>
              <a:t>생성자</a:t>
            </a:r>
            <a:r>
              <a:rPr lang="ko-KR" altLang="en-US" sz="2000" dirty="0"/>
              <a:t> 작성 원칙</a:t>
            </a:r>
            <a:endParaRPr lang="en-US" altLang="ko-KR" sz="2000" dirty="0"/>
          </a:p>
          <a:p>
            <a:pPr lvl="1"/>
            <a:r>
              <a:rPr lang="ko-KR" altLang="en-US" dirty="0"/>
              <a:t>서버 클래스 </a:t>
            </a:r>
            <a:r>
              <a:rPr lang="ko-KR" altLang="en-US" dirty="0" err="1"/>
              <a:t>생성자에서</a:t>
            </a:r>
            <a:r>
              <a:rPr lang="ko-KR" altLang="en-US" dirty="0"/>
              <a:t> 슈퍼 클래스 </a:t>
            </a:r>
            <a:r>
              <a:rPr lang="ko-KR" altLang="en-US" dirty="0" err="1"/>
              <a:t>생성자</a:t>
            </a:r>
            <a:r>
              <a:rPr lang="ko-KR" altLang="en-US" dirty="0"/>
              <a:t> 하나 선택</a:t>
            </a:r>
            <a:endParaRPr lang="en-US" altLang="ko-KR" dirty="0"/>
          </a:p>
          <a:p>
            <a:r>
              <a:rPr lang="ko-KR" altLang="en-US" sz="2000" dirty="0"/>
              <a:t>서브 클래스에서 슈퍼 클래스의 </a:t>
            </a:r>
            <a:r>
              <a:rPr lang="ko-KR" altLang="en-US" sz="2000" dirty="0" err="1"/>
              <a:t>생성자를</a:t>
            </a:r>
            <a:r>
              <a:rPr lang="ko-KR" altLang="en-US" sz="2000" dirty="0"/>
              <a:t> 선택하지 않는 경우</a:t>
            </a:r>
            <a:endParaRPr lang="en-US" altLang="ko-KR" sz="2000" dirty="0"/>
          </a:p>
          <a:p>
            <a:pPr lvl="1"/>
            <a:r>
              <a:rPr lang="ko-KR" altLang="en-US" sz="1800" dirty="0"/>
              <a:t>컴파일러가 자동으로 슈퍼 클래스의 기본 </a:t>
            </a:r>
            <a:r>
              <a:rPr lang="ko-KR" altLang="en-US" sz="1800" dirty="0" err="1"/>
              <a:t>생성자</a:t>
            </a:r>
            <a:r>
              <a:rPr lang="ko-KR" altLang="en-US" sz="1800" dirty="0"/>
              <a:t> 선택</a:t>
            </a:r>
            <a:endParaRPr lang="en-US" altLang="ko-KR" sz="1800" dirty="0"/>
          </a:p>
          <a:p>
            <a:r>
              <a:rPr lang="ko-KR" altLang="en-US" sz="2000" dirty="0"/>
              <a:t>서브 클래스에서 슈퍼 클래스의 </a:t>
            </a:r>
            <a:r>
              <a:rPr lang="ko-KR" altLang="en-US" sz="2000" dirty="0" err="1"/>
              <a:t>생성자를</a:t>
            </a:r>
            <a:r>
              <a:rPr lang="ko-KR" altLang="en-US" sz="2000" dirty="0"/>
              <a:t> 선택하는 방법</a:t>
            </a:r>
            <a:endParaRPr lang="en-US" altLang="ko-KR" sz="2000" dirty="0"/>
          </a:p>
          <a:p>
            <a:pPr lvl="1"/>
            <a:r>
              <a:rPr lang="en-US" altLang="ko-KR" sz="1800" dirty="0"/>
              <a:t>super()</a:t>
            </a:r>
            <a:r>
              <a:rPr lang="ko-KR" altLang="en-US" sz="1800" dirty="0"/>
              <a:t> 이용</a:t>
            </a:r>
            <a:endParaRPr lang="en-US" altLang="ko-KR" sz="1800" dirty="0"/>
          </a:p>
          <a:p>
            <a:pPr lvl="2"/>
            <a:endParaRPr lang="en-US" altLang="ko-KR" sz="1600" dirty="0"/>
          </a:p>
          <a:p>
            <a:pPr lvl="1"/>
            <a:endParaRPr lang="en-US" altLang="ko-KR" sz="1800" dirty="0"/>
          </a:p>
          <a:p>
            <a:pPr lvl="1"/>
            <a:endParaRPr lang="en-US" altLang="ko-KR" sz="1800" dirty="0"/>
          </a:p>
          <a:p>
            <a:endParaRPr lang="en-US" altLang="ko-KR" sz="2000" dirty="0"/>
          </a:p>
          <a:p>
            <a:endParaRPr lang="en-US" altLang="ko-KR" sz="20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2929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612776"/>
            <a:ext cx="7349490" cy="4732020"/>
          </a:xfrm>
          <a:prstGeom prst="rect">
            <a:avLst/>
          </a:prstGeom>
        </p:spPr>
      </p:pic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15" name="제목 1"/>
          <p:cNvSpPr txBox="1">
            <a:spLocks/>
          </p:cNvSpPr>
          <p:nvPr/>
        </p:nvSpPr>
        <p:spPr>
          <a:xfrm>
            <a:off x="612648" y="228600"/>
            <a:ext cx="8153400" cy="680120"/>
          </a:xfrm>
          <a:prstGeom prst="rect">
            <a:avLst/>
          </a:prstGeom>
        </p:spPr>
        <p:txBody>
          <a:bodyPr vert="horz" anchor="ctr">
            <a:normAutofit fontScale="97500"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슈퍼 클래스의 기본 생성자가 자동 선택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257975" y="1412776"/>
            <a:ext cx="244827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/>
              <a:t>서브 클래스의 생성자가 </a:t>
            </a:r>
            <a:endParaRPr lang="en-US" altLang="ko-KR" sz="1600" dirty="0"/>
          </a:p>
          <a:p>
            <a:r>
              <a:rPr lang="ko-KR" altLang="en-US" sz="1600" dirty="0"/>
              <a:t>슈퍼 클래스의 </a:t>
            </a:r>
            <a:r>
              <a:rPr lang="ko-KR" altLang="en-US" sz="1600" dirty="0" err="1"/>
              <a:t>생성자를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r>
              <a:rPr lang="ko-KR" altLang="en-US" sz="1600" dirty="0"/>
              <a:t>선택하지 않은 경우</a:t>
            </a:r>
          </a:p>
        </p:txBody>
      </p:sp>
    </p:spTree>
    <p:extLst>
      <p:ext uri="{BB962C8B-B14F-4D97-AF65-F5344CB8AC3E}">
        <p14:creationId xmlns:p14="http://schemas.microsoft.com/office/powerpoint/2010/main" val="2126998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412776"/>
            <a:ext cx="6172912" cy="475646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슈퍼 클래스에 기본 생성자가 없어 오류 난 경우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580112" y="3142709"/>
            <a:ext cx="34019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/>
              <a:t>컴파일러에 의해 “</a:t>
            </a:r>
            <a:r>
              <a:rPr lang="en-US" altLang="ko-KR" sz="1200" dirty="0">
                <a:solidFill>
                  <a:srgbClr val="FF0000"/>
                </a:solidFill>
              </a:rPr>
              <a:t>Implicit super constructor A()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 is undefined.  Must explicitly invoke another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 constructor</a:t>
            </a:r>
            <a:r>
              <a:rPr lang="en-US" altLang="ko-KR" sz="1200" dirty="0"/>
              <a:t>”</a:t>
            </a:r>
            <a:r>
              <a:rPr lang="ko-KR" altLang="en-US" sz="1200" dirty="0"/>
              <a:t> 오류 발생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4048568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1444737"/>
            <a:ext cx="6714328" cy="5215279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612648" y="228600"/>
            <a:ext cx="8153400" cy="680120"/>
          </a:xfrm>
          <a:prstGeom prst="rect">
            <a:avLst/>
          </a:prstGeom>
        </p:spPr>
        <p:txBody>
          <a:bodyPr vert="horz" anchor="ctr">
            <a:normAutofit fontScale="97500"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서브 클래스에 매개변수를 가진 </a:t>
            </a:r>
            <a:r>
              <a:rPr lang="ko-KR" altLang="en-US" dirty="0" err="1"/>
              <a:t>생성자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179512" y="1444737"/>
            <a:ext cx="244827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/>
              <a:t>서브 클래스의 생성자가 </a:t>
            </a:r>
            <a:endParaRPr lang="en-US" altLang="ko-KR" sz="1600" dirty="0"/>
          </a:p>
          <a:p>
            <a:r>
              <a:rPr lang="ko-KR" altLang="en-US" sz="1600" dirty="0"/>
              <a:t>슈퍼 클래스의 </a:t>
            </a:r>
            <a:r>
              <a:rPr lang="ko-KR" altLang="en-US" sz="1600" dirty="0" err="1"/>
              <a:t>생성자를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r>
              <a:rPr lang="ko-KR" altLang="en-US" sz="1600" dirty="0"/>
              <a:t>선택하지 않은 경우</a:t>
            </a:r>
          </a:p>
        </p:txBody>
      </p:sp>
    </p:spTree>
    <p:extLst>
      <p:ext uri="{BB962C8B-B14F-4D97-AF65-F5344CB8AC3E}">
        <p14:creationId xmlns:p14="http://schemas.microsoft.com/office/powerpoint/2010/main" val="1920043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super()</a:t>
            </a:r>
            <a:r>
              <a:rPr lang="ko-KR" altLang="en-US" dirty="0"/>
              <a:t>를 이용하여 명시적으로 슈퍼 클래스 </a:t>
            </a:r>
            <a:r>
              <a:rPr lang="ko-KR" altLang="en-US" dirty="0" err="1"/>
              <a:t>생성자</a:t>
            </a:r>
            <a:r>
              <a:rPr lang="ko-KR" altLang="en-US" dirty="0"/>
              <a:t> 선택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super()</a:t>
            </a:r>
          </a:p>
          <a:p>
            <a:pPr lvl="1"/>
            <a:r>
              <a:rPr lang="ko-KR" altLang="en-US" dirty="0"/>
              <a:t>서브 클래스에서 명시적으로 슈퍼 클래스의 </a:t>
            </a:r>
            <a:r>
              <a:rPr lang="ko-KR" altLang="en-US" dirty="0" err="1"/>
              <a:t>생성자</a:t>
            </a:r>
            <a:r>
              <a:rPr lang="ko-KR" altLang="en-US" dirty="0"/>
              <a:t> 선택 호출</a:t>
            </a:r>
            <a:endParaRPr lang="en-US" altLang="ko-KR" dirty="0"/>
          </a:p>
          <a:p>
            <a:pPr lvl="2"/>
            <a:r>
              <a:rPr lang="en-US" altLang="ko-KR" dirty="0"/>
              <a:t>super(parameter);</a:t>
            </a:r>
          </a:p>
          <a:p>
            <a:pPr lvl="2"/>
            <a:r>
              <a:rPr lang="ko-KR" altLang="en-US" dirty="0"/>
              <a:t>인자를 이용하여 슈퍼 클래스의 적당한 </a:t>
            </a:r>
            <a:r>
              <a:rPr lang="ko-KR" altLang="en-US" dirty="0" err="1"/>
              <a:t>생성자</a:t>
            </a:r>
            <a:r>
              <a:rPr lang="ko-KR" altLang="en-US" dirty="0"/>
              <a:t> 호출</a:t>
            </a:r>
            <a:endParaRPr lang="en-US" altLang="ko-KR" dirty="0"/>
          </a:p>
          <a:p>
            <a:pPr lvl="2"/>
            <a:r>
              <a:rPr lang="ko-KR" altLang="en-US" dirty="0"/>
              <a:t>반드시 서브 클래스 </a:t>
            </a:r>
            <a:r>
              <a:rPr lang="ko-KR" altLang="en-US" dirty="0" err="1"/>
              <a:t>생성자</a:t>
            </a:r>
            <a:r>
              <a:rPr lang="ko-KR" altLang="en-US" dirty="0"/>
              <a:t> 코드의 제일 첫 라인에 와야 함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386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super()</a:t>
            </a:r>
            <a:r>
              <a:rPr lang="ko-KR" altLang="en-US"/>
              <a:t>를 이용한 사례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19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" y="1312118"/>
            <a:ext cx="7894320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06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3507614"/>
            <a:ext cx="6362700" cy="2662238"/>
          </a:xfrm>
          <a:prstGeom prst="rect">
            <a:avLst/>
          </a:prstGeom>
        </p:spPr>
      </p:pic>
      <p:sp>
        <p:nvSpPr>
          <p:cNvPr id="34" name="슬라이드 번호 개체 틀 3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2051720" y="116632"/>
            <a:ext cx="3816424" cy="679450"/>
          </a:xfrm>
        </p:spPr>
        <p:txBody>
          <a:bodyPr>
            <a:normAutofit/>
          </a:bodyPr>
          <a:lstStyle/>
          <a:p>
            <a:r>
              <a:rPr lang="ko-KR" altLang="en-US"/>
              <a:t>상속의 편리한 </a:t>
            </a:r>
            <a:r>
              <a:rPr lang="ko-KR" altLang="en-US" dirty="0"/>
              <a:t>사례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7191886" y="1430040"/>
            <a:ext cx="174599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상속이 없는 경우 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중복된 멤버를 가진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</a:rPr>
              <a:t>4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개의 클래스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7102119" y="4013658"/>
            <a:ext cx="1925527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상속을 이용한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경우 중복이 제거되고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간결해진 클래스 구조</a:t>
            </a:r>
          </a:p>
        </p:txBody>
      </p:sp>
      <p:sp>
        <p:nvSpPr>
          <p:cNvPr id="35" name="모서리가 둥근 직사각형 34"/>
          <p:cNvSpPr/>
          <p:nvPr/>
        </p:nvSpPr>
        <p:spPr>
          <a:xfrm>
            <a:off x="323528" y="980728"/>
            <a:ext cx="6624736" cy="183679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539552" y="3013968"/>
            <a:ext cx="6447607" cy="351137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오른쪽으로 구부러진 화살표 38"/>
          <p:cNvSpPr/>
          <p:nvPr/>
        </p:nvSpPr>
        <p:spPr>
          <a:xfrm>
            <a:off x="164936" y="2636912"/>
            <a:ext cx="374616" cy="1008112"/>
          </a:xfrm>
          <a:prstGeom prst="curvedRightArrow">
            <a:avLst>
              <a:gd name="adj1" fmla="val 25000"/>
              <a:gd name="adj2" fmla="val 50000"/>
              <a:gd name="adj3" fmla="val 19915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481" y="1067801"/>
            <a:ext cx="5505450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423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5-3 : super()</a:t>
            </a:r>
            <a:r>
              <a:rPr lang="ko-KR" altLang="en-US" dirty="0"/>
              <a:t>를 활용한 </a:t>
            </a:r>
            <a:r>
              <a:rPr lang="en-US" altLang="ko-KR" dirty="0" err="1"/>
              <a:t>ColorPoint</a:t>
            </a:r>
            <a:r>
              <a:rPr lang="en-US" altLang="ko-KR" dirty="0"/>
              <a:t> </a:t>
            </a:r>
            <a:r>
              <a:rPr lang="ko-KR" altLang="en-US" dirty="0"/>
              <a:t>작성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50298" y="1315829"/>
            <a:ext cx="77637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super()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이용하여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ColorPoint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클래스의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생성자에서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슈퍼 클래스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Point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생성자를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호출하는 예를 보인다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30243" y="2060848"/>
            <a:ext cx="4209993" cy="45243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class Point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private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 // </a:t>
            </a:r>
            <a:r>
              <a:rPr lang="ko-KR" altLang="en-US" sz="1200" dirty="0"/>
              <a:t>한 점을 구성하는 </a:t>
            </a:r>
            <a:r>
              <a:rPr lang="en-US" altLang="ko-KR" sz="1200" dirty="0"/>
              <a:t>x, y </a:t>
            </a:r>
            <a:r>
              <a:rPr lang="ko-KR" altLang="en-US" sz="1200" dirty="0"/>
              <a:t>좌표</a:t>
            </a:r>
          </a:p>
          <a:p>
            <a:pPr defTabSz="180000"/>
            <a:r>
              <a:rPr lang="en-US" altLang="ko-KR" sz="1200" dirty="0"/>
              <a:t>	public Point()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this.x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this.y</a:t>
            </a:r>
            <a:r>
              <a:rPr lang="en-US" altLang="ko-KR" sz="1200" dirty="0"/>
              <a:t> = 0;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fr-FR" altLang="ko-KR" sz="1200" dirty="0"/>
              <a:t>	public </a:t>
            </a:r>
            <a:r>
              <a:rPr lang="fr-FR" altLang="ko-KR" sz="1200" b="1" dirty="0"/>
              <a:t>Point(int x, int y) </a:t>
            </a:r>
            <a:r>
              <a:rPr lang="fr-FR" altLang="ko-KR" sz="1200" dirty="0"/>
              <a:t>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this.x</a:t>
            </a:r>
            <a:r>
              <a:rPr lang="en-US" altLang="ko-KR" sz="1200" dirty="0"/>
              <a:t> = x; </a:t>
            </a:r>
            <a:r>
              <a:rPr lang="en-US" altLang="ko-KR" sz="1200" dirty="0" err="1"/>
              <a:t>this.y</a:t>
            </a:r>
            <a:r>
              <a:rPr lang="en-US" altLang="ko-KR" sz="1200" dirty="0"/>
              <a:t> = y;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public void </a:t>
            </a:r>
            <a:r>
              <a:rPr lang="en-US" altLang="ko-KR" sz="1200" dirty="0" err="1"/>
              <a:t>showPoint</a:t>
            </a:r>
            <a:r>
              <a:rPr lang="en-US" altLang="ko-KR" sz="1200" dirty="0"/>
              <a:t>() { // </a:t>
            </a:r>
            <a:r>
              <a:rPr lang="ko-KR" altLang="en-US" sz="1200" dirty="0"/>
              <a:t>점의 좌표 출력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("(" + x + "," + y + ")");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</a:t>
            </a:r>
            <a:r>
              <a:rPr lang="en-US" altLang="ko-KR" sz="1200" b="1" dirty="0" err="1"/>
              <a:t>ColorPoint</a:t>
            </a:r>
            <a:r>
              <a:rPr lang="en-US" altLang="ko-KR" sz="1200" b="1" dirty="0"/>
              <a:t> extends Point</a:t>
            </a:r>
            <a:r>
              <a:rPr lang="en-US" altLang="ko-KR" sz="1200" dirty="0"/>
              <a:t> {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private String color; // </a:t>
            </a:r>
            <a:r>
              <a:rPr lang="ko-KR" altLang="en-US" sz="1200" dirty="0"/>
              <a:t>점의 색</a:t>
            </a:r>
          </a:p>
          <a:p>
            <a:pPr defTabSz="180000"/>
            <a:r>
              <a:rPr lang="en-US" altLang="ko-KR" sz="1200" dirty="0"/>
              <a:t>	public </a:t>
            </a:r>
            <a:r>
              <a:rPr lang="en-US" altLang="ko-KR" sz="1200" dirty="0" err="1"/>
              <a:t>ColorPoint</a:t>
            </a:r>
            <a:r>
              <a:rPr lang="en-US" altLang="ko-KR" sz="1200" dirty="0"/>
              <a:t>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x,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y, String color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/>
              <a:t>super(x, y);</a:t>
            </a:r>
            <a:r>
              <a:rPr lang="en-US" altLang="ko-KR" sz="1200" dirty="0"/>
              <a:t> // Point</a:t>
            </a:r>
            <a:r>
              <a:rPr lang="ko-KR" altLang="en-US" sz="1200" dirty="0"/>
              <a:t>의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</a:t>
            </a:r>
            <a:r>
              <a:rPr lang="en-US" altLang="ko-KR" sz="1200" dirty="0"/>
              <a:t>Point(x, y) </a:t>
            </a:r>
            <a:r>
              <a:rPr lang="ko-KR" altLang="en-US" sz="1200" dirty="0"/>
              <a:t>호출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this.color</a:t>
            </a:r>
            <a:r>
              <a:rPr lang="en-US" altLang="ko-KR" sz="1200" dirty="0"/>
              <a:t> = color;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public void </a:t>
            </a:r>
            <a:r>
              <a:rPr lang="en-US" altLang="ko-KR" sz="1200" dirty="0" err="1"/>
              <a:t>showColorPoint</a:t>
            </a:r>
            <a:r>
              <a:rPr lang="en-US" altLang="ko-KR" sz="1200" dirty="0"/>
              <a:t>() { // </a:t>
            </a:r>
            <a:r>
              <a:rPr lang="ko-KR" altLang="en-US" sz="1200" dirty="0"/>
              <a:t>컬러 점의 좌표 출력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(color);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showPoint</a:t>
            </a:r>
            <a:r>
              <a:rPr lang="en-US" altLang="ko-KR" sz="1200" dirty="0"/>
              <a:t>(); // Point </a:t>
            </a:r>
            <a:r>
              <a:rPr lang="ko-KR" altLang="en-US" sz="1200" dirty="0"/>
              <a:t>클래스의 </a:t>
            </a:r>
            <a:r>
              <a:rPr lang="en-US" altLang="ko-KR" sz="1200" dirty="0" err="1"/>
              <a:t>showPoint</a:t>
            </a:r>
            <a:r>
              <a:rPr lang="en-US" altLang="ko-KR" sz="1200" dirty="0"/>
              <a:t>() </a:t>
            </a:r>
            <a:r>
              <a:rPr lang="ko-KR" altLang="en-US" sz="1200" dirty="0"/>
              <a:t>호출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5084252" y="2204864"/>
            <a:ext cx="3816424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SuperEx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ColorPoint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cp</a:t>
            </a:r>
            <a:r>
              <a:rPr lang="en-US" altLang="ko-KR" sz="1200" dirty="0"/>
              <a:t> = </a:t>
            </a:r>
            <a:r>
              <a:rPr lang="en-US" altLang="ko-KR" sz="1200" b="1" dirty="0"/>
              <a:t>new </a:t>
            </a:r>
            <a:r>
              <a:rPr lang="en-US" altLang="ko-KR" sz="1200" b="1" dirty="0" err="1"/>
              <a:t>ColorPoint</a:t>
            </a:r>
            <a:r>
              <a:rPr lang="en-US" altLang="ko-KR" sz="1200" b="1" dirty="0"/>
              <a:t>(5, 6, "blue");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cp.showColorPoint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8146139" y="3518977"/>
            <a:ext cx="784189" cy="276999"/>
          </a:xfrm>
          <a:prstGeom prst="rect">
            <a:avLst/>
          </a:prstGeom>
          <a:solidFill>
            <a:srgbClr val="DAEEC4"/>
          </a:solidFill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+mn-ea"/>
              </a:rPr>
              <a:t>blue(5,6)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4109099" y="2811912"/>
            <a:ext cx="3560147" cy="2145933"/>
          </a:xfrm>
          <a:custGeom>
            <a:avLst/>
            <a:gdLst>
              <a:gd name="connsiteX0" fmla="*/ 3557174 w 3560147"/>
              <a:gd name="connsiteY0" fmla="*/ 0 h 2145933"/>
              <a:gd name="connsiteX1" fmla="*/ 2986335 w 3560147"/>
              <a:gd name="connsiteY1" fmla="*/ 1183963 h 2145933"/>
              <a:gd name="connsiteX2" fmla="*/ 0 w 3560147"/>
              <a:gd name="connsiteY2" fmla="*/ 2145933 h 214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0147" h="2145933">
                <a:moveTo>
                  <a:pt x="3557174" y="0"/>
                </a:moveTo>
                <a:cubicBezTo>
                  <a:pt x="3568185" y="413154"/>
                  <a:pt x="3579197" y="826308"/>
                  <a:pt x="2986335" y="1183963"/>
                </a:cubicBezTo>
                <a:cubicBezTo>
                  <a:pt x="2393473" y="1541618"/>
                  <a:pt x="1196736" y="1843775"/>
                  <a:pt x="0" y="2145933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561935" y="3150187"/>
            <a:ext cx="581971" cy="2019080"/>
          </a:xfrm>
          <a:custGeom>
            <a:avLst/>
            <a:gdLst>
              <a:gd name="connsiteX0" fmla="*/ 581971 w 581971"/>
              <a:gd name="connsiteY0" fmla="*/ 2019080 h 2019080"/>
              <a:gd name="connsiteX1" fmla="*/ 53416 w 581971"/>
              <a:gd name="connsiteY1" fmla="*/ 1411242 h 2019080"/>
              <a:gd name="connsiteX2" fmla="*/ 58701 w 581971"/>
              <a:gd name="connsiteY2" fmla="*/ 549697 h 2019080"/>
              <a:gd name="connsiteX3" fmla="*/ 412833 w 581971"/>
              <a:gd name="connsiteY3" fmla="*/ 0 h 2019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1971" h="2019080">
                <a:moveTo>
                  <a:pt x="581971" y="2019080"/>
                </a:moveTo>
                <a:cubicBezTo>
                  <a:pt x="361299" y="1837609"/>
                  <a:pt x="140628" y="1656139"/>
                  <a:pt x="53416" y="1411242"/>
                </a:cubicBezTo>
                <a:cubicBezTo>
                  <a:pt x="-33796" y="1166345"/>
                  <a:pt x="-1202" y="784904"/>
                  <a:pt x="58701" y="549697"/>
                </a:cubicBezTo>
                <a:cubicBezTo>
                  <a:pt x="118604" y="314490"/>
                  <a:pt x="265718" y="157245"/>
                  <a:pt x="412833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6429998" y="4437112"/>
            <a:ext cx="1471953" cy="442674"/>
          </a:xfrm>
          <a:prstGeom prst="wedgeRoundRectCallout">
            <a:avLst>
              <a:gd name="adj1" fmla="val -54587"/>
              <a:gd name="adj2" fmla="val -712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000" dirty="0">
                <a:latin typeface="+mn-ea"/>
              </a:rPr>
              <a:t>x=5, y=6,</a:t>
            </a:r>
          </a:p>
          <a:p>
            <a:r>
              <a:rPr lang="en-US" altLang="ko-KR" sz="1000" dirty="0">
                <a:latin typeface="+mn-ea"/>
              </a:rPr>
              <a:t>color = "blue" </a:t>
            </a:r>
            <a:r>
              <a:rPr lang="ko-KR" altLang="en-US" sz="1000" dirty="0">
                <a:latin typeface="+mn-ea"/>
              </a:rPr>
              <a:t>전달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145091" y="2768606"/>
            <a:ext cx="759167" cy="442674"/>
          </a:xfrm>
          <a:prstGeom prst="wedgeRoundRectCallout">
            <a:avLst>
              <a:gd name="adj1" fmla="val 37315"/>
              <a:gd name="adj2" fmla="val 7444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000" dirty="0">
                <a:latin typeface="+mn-ea"/>
              </a:rPr>
              <a:t>x=5, y=6</a:t>
            </a:r>
          </a:p>
          <a:p>
            <a:r>
              <a:rPr lang="ko-KR" altLang="en-US" sz="1000" dirty="0">
                <a:latin typeface="+mn-ea"/>
              </a:rPr>
              <a:t>전달</a:t>
            </a:r>
          </a:p>
        </p:txBody>
      </p:sp>
    </p:spTree>
    <p:extLst>
      <p:ext uri="{BB962C8B-B14F-4D97-AF65-F5344CB8AC3E}">
        <p14:creationId xmlns:p14="http://schemas.microsoft.com/office/powerpoint/2010/main" val="3675123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사람은 생물이다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636912"/>
            <a:ext cx="7739053" cy="2569762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755576" y="1502976"/>
            <a:ext cx="81369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atin typeface="YDVYMjOStd12"/>
              </a:rPr>
              <a:t>생물을 넣는 박스에 코끼리나 사람을 넣고 박스 앞에 생물을 가리키는 팻말을</a:t>
            </a:r>
          </a:p>
          <a:p>
            <a:r>
              <a:rPr lang="ko-KR" altLang="en-US" dirty="0">
                <a:latin typeface="YDVYMjOStd12"/>
              </a:rPr>
              <a:t>사용해도 무방하다</a:t>
            </a:r>
            <a:r>
              <a:rPr lang="en-US" altLang="ko-KR" dirty="0">
                <a:latin typeface="YDVYMjOStd12"/>
              </a:rPr>
              <a:t>. </a:t>
            </a:r>
            <a:r>
              <a:rPr lang="ko-KR" altLang="en-US" dirty="0">
                <a:latin typeface="YDVYMjOStd12"/>
              </a:rPr>
              <a:t>왜냐하면</a:t>
            </a:r>
            <a:r>
              <a:rPr lang="en-US" altLang="ko-KR" dirty="0">
                <a:latin typeface="YDVYMjOStd12"/>
              </a:rPr>
              <a:t>, </a:t>
            </a:r>
            <a:r>
              <a:rPr lang="ko-KR" altLang="en-US" b="1" dirty="0">
                <a:latin typeface="YDVYMjOStd12"/>
              </a:rPr>
              <a:t>사람은 생물을 </a:t>
            </a:r>
            <a:r>
              <a:rPr lang="ko-KR" altLang="en-US" b="1" dirty="0">
                <a:latin typeface="YDVYMjOStd13"/>
              </a:rPr>
              <a:t>상속 </a:t>
            </a:r>
            <a:r>
              <a:rPr lang="ko-KR" altLang="en-US" b="1" dirty="0">
                <a:latin typeface="YDVYMjOStd12"/>
              </a:rPr>
              <a:t>받았기 때문이다</a:t>
            </a:r>
            <a:r>
              <a:rPr lang="en-US" altLang="ko-KR" b="1" dirty="0">
                <a:latin typeface="YDVYMjOStd12"/>
              </a:rPr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637684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업캐스팅</a:t>
            </a:r>
            <a:r>
              <a:rPr lang="en-US" altLang="ko-KR" dirty="0"/>
              <a:t>(</a:t>
            </a:r>
            <a:r>
              <a:rPr lang="en-US" altLang="ko-KR" dirty="0" err="1"/>
              <a:t>upcasting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서브 클래스의 객체는</a:t>
            </a:r>
            <a:r>
              <a:rPr lang="en-US" altLang="ko-KR" dirty="0"/>
              <a:t>…</a:t>
            </a:r>
          </a:p>
          <a:p>
            <a:pPr lvl="1"/>
            <a:r>
              <a:rPr lang="ko-KR" altLang="en-US" dirty="0"/>
              <a:t>슈퍼 클래스의 멤버를 모두 가지고 있음</a:t>
            </a:r>
            <a:endParaRPr lang="en-US" altLang="ko-KR" dirty="0"/>
          </a:p>
          <a:p>
            <a:pPr lvl="1"/>
            <a:r>
              <a:rPr lang="ko-KR" altLang="en-US" dirty="0"/>
              <a:t>슈퍼 클래스의 객체로 취급할 수 있음</a:t>
            </a:r>
            <a:endParaRPr lang="en-US" altLang="ko-KR" dirty="0"/>
          </a:p>
          <a:p>
            <a:pPr lvl="2"/>
            <a:r>
              <a:rPr lang="en-US" altLang="ko-KR" dirty="0"/>
              <a:t>‘</a:t>
            </a:r>
            <a:r>
              <a:rPr lang="ko-KR" altLang="en-US" dirty="0"/>
              <a:t>사람은 생물이다</a:t>
            </a:r>
            <a:r>
              <a:rPr lang="en-US" altLang="ko-KR" dirty="0"/>
              <a:t>’</a:t>
            </a:r>
            <a:r>
              <a:rPr lang="ko-KR" altLang="en-US" dirty="0"/>
              <a:t>의 논리와 같음</a:t>
            </a:r>
            <a:endParaRPr lang="en-US" altLang="ko-KR" dirty="0"/>
          </a:p>
          <a:p>
            <a:r>
              <a:rPr lang="ko-KR" altLang="en-US" dirty="0" err="1"/>
              <a:t>업캐스팅이란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서브 클래스 객체를 슈퍼 클래스 타입으로 타입 변환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업캐스팅된</a:t>
            </a:r>
            <a:r>
              <a:rPr lang="ko-KR" altLang="en-US" dirty="0"/>
              <a:t> </a:t>
            </a:r>
            <a:r>
              <a:rPr lang="ko-KR" altLang="en-US" dirty="0" err="1"/>
              <a:t>레퍼런스</a:t>
            </a:r>
            <a:endParaRPr lang="en-US" altLang="ko-KR" dirty="0"/>
          </a:p>
          <a:p>
            <a:pPr lvl="1"/>
            <a:r>
              <a:rPr lang="ko-KR" altLang="en-US" dirty="0"/>
              <a:t>객체 내에 슈퍼 클래스의 멤버만 접근 가능</a:t>
            </a:r>
            <a:endParaRPr lang="en-US" altLang="ko-KR" dirty="0"/>
          </a:p>
          <a:p>
            <a:pPr lvl="1"/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03648" y="3573016"/>
            <a:ext cx="4968552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class Person { … }</a:t>
            </a:r>
          </a:p>
          <a:p>
            <a:r>
              <a:rPr lang="en-US" altLang="ko-KR" sz="1600" dirty="0"/>
              <a:t>class Student extends Person { … }</a:t>
            </a:r>
          </a:p>
          <a:p>
            <a:endParaRPr lang="en-US" altLang="ko-KR" sz="1600" dirty="0"/>
          </a:p>
          <a:p>
            <a:r>
              <a:rPr lang="en-US" altLang="ko-KR" sz="1600" dirty="0"/>
              <a:t>Student s = new Student();</a:t>
            </a:r>
          </a:p>
          <a:p>
            <a:r>
              <a:rPr lang="en-US" altLang="ko-KR" sz="1600" i="1" dirty="0">
                <a:solidFill>
                  <a:srgbClr val="FF0000"/>
                </a:solidFill>
              </a:rPr>
              <a:t>Person p = s; // </a:t>
            </a:r>
            <a:r>
              <a:rPr lang="ko-KR" altLang="en-US" sz="1600" i="1" dirty="0" err="1">
                <a:solidFill>
                  <a:srgbClr val="FF0000"/>
                </a:solidFill>
              </a:rPr>
              <a:t>업캐스팅</a:t>
            </a:r>
            <a:r>
              <a:rPr lang="en-US" altLang="ko-KR" sz="1600" i="1" dirty="0">
                <a:solidFill>
                  <a:srgbClr val="FF0000"/>
                </a:solidFill>
              </a:rPr>
              <a:t>, </a:t>
            </a:r>
            <a:r>
              <a:rPr lang="ko-KR" altLang="en-US" sz="1600" i="1" dirty="0">
                <a:solidFill>
                  <a:srgbClr val="FF0000"/>
                </a:solidFill>
              </a:rPr>
              <a:t>자동타입변환</a:t>
            </a:r>
          </a:p>
        </p:txBody>
      </p:sp>
    </p:spTree>
    <p:extLst>
      <p:ext uri="{BB962C8B-B14F-4D97-AF65-F5344CB8AC3E}">
        <p14:creationId xmlns:p14="http://schemas.microsoft.com/office/powerpoint/2010/main" val="24649426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990600" y="228600"/>
            <a:ext cx="8153400" cy="752475"/>
          </a:xfrm>
        </p:spPr>
        <p:txBody>
          <a:bodyPr/>
          <a:lstStyle/>
          <a:p>
            <a:r>
              <a:rPr lang="ko-KR" altLang="en-US" dirty="0" err="1"/>
              <a:t>업캐스팅</a:t>
            </a:r>
            <a:r>
              <a:rPr lang="ko-KR" altLang="en-US" dirty="0"/>
              <a:t> 사례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908720"/>
            <a:ext cx="7956376" cy="555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385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다운캐스팅</a:t>
            </a:r>
            <a:r>
              <a:rPr lang="en-US" altLang="ko-KR" dirty="0"/>
              <a:t>(</a:t>
            </a:r>
            <a:r>
              <a:rPr lang="en-US" altLang="ko-KR" dirty="0" err="1"/>
              <a:t>downcasting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다운캐스팅이란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슈퍼 클래스 객체를 서브 클래스 타입으로 변환</a:t>
            </a:r>
            <a:endParaRPr lang="en-US" altLang="ko-KR" dirty="0"/>
          </a:p>
          <a:p>
            <a:pPr lvl="1"/>
            <a:r>
              <a:rPr lang="ko-KR" altLang="en-US" dirty="0"/>
              <a:t>개발자의 명시적 타입 변환 필요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331640" y="2636912"/>
            <a:ext cx="6912768" cy="1569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class Person { … }</a:t>
            </a:r>
          </a:p>
          <a:p>
            <a:r>
              <a:rPr lang="en-US" altLang="ko-KR" sz="1600" dirty="0"/>
              <a:t>class Student extends Person { … }</a:t>
            </a:r>
          </a:p>
          <a:p>
            <a:r>
              <a:rPr lang="en-US" altLang="ko-KR" sz="1600" dirty="0"/>
              <a:t>...</a:t>
            </a:r>
          </a:p>
          <a:p>
            <a:r>
              <a:rPr lang="en-US" altLang="ko-KR" sz="1600" dirty="0">
                <a:latin typeface="+mn-ea"/>
              </a:rPr>
              <a:t>Person p = new Student("</a:t>
            </a:r>
            <a:r>
              <a:rPr lang="ko-KR" altLang="en-US" sz="1600" dirty="0">
                <a:latin typeface="+mn-ea"/>
              </a:rPr>
              <a:t>이재문</a:t>
            </a:r>
            <a:r>
              <a:rPr lang="en-US" altLang="ko-KR" sz="1600" dirty="0">
                <a:latin typeface="+mn-ea"/>
              </a:rPr>
              <a:t>"); // </a:t>
            </a:r>
            <a:r>
              <a:rPr lang="ko-KR" altLang="en-US" sz="1600" dirty="0" err="1">
                <a:latin typeface="+mn-ea"/>
              </a:rPr>
              <a:t>업캐스팅</a:t>
            </a:r>
            <a:endParaRPr lang="en-US" altLang="ko-KR" sz="1600" dirty="0">
              <a:latin typeface="+mn-ea"/>
            </a:endParaRPr>
          </a:p>
          <a:p>
            <a:r>
              <a:rPr lang="en-US" altLang="ko-KR" sz="1600" dirty="0">
                <a:latin typeface="+mn-ea"/>
              </a:rPr>
              <a:t>…</a:t>
            </a:r>
          </a:p>
          <a:p>
            <a:r>
              <a:rPr lang="en-US" altLang="ko-KR" sz="1600" dirty="0"/>
              <a:t>Student s = </a:t>
            </a:r>
            <a:r>
              <a:rPr lang="en-US" altLang="ko-KR" sz="1600" b="1" dirty="0"/>
              <a:t>(Student)p</a:t>
            </a:r>
            <a:r>
              <a:rPr lang="en-US" altLang="ko-KR" sz="1600" dirty="0"/>
              <a:t>; // </a:t>
            </a:r>
            <a:r>
              <a:rPr lang="ko-KR" altLang="en-US" sz="1600" dirty="0"/>
              <a:t>다운캐스팅</a:t>
            </a:r>
            <a:r>
              <a:rPr lang="en-US" altLang="ko-KR" sz="1600" dirty="0"/>
              <a:t>, (Student)</a:t>
            </a:r>
            <a:r>
              <a:rPr lang="ko-KR" altLang="en-US" sz="1600" dirty="0"/>
              <a:t>의 타입 변환 표시 필요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027254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다운캐스팅 사례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25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649739"/>
            <a:ext cx="7579226" cy="401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2253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instanceof</a:t>
            </a:r>
            <a:r>
              <a:rPr lang="en-US" altLang="ko-KR" dirty="0"/>
              <a:t> </a:t>
            </a:r>
            <a:r>
              <a:rPr lang="ko-KR" altLang="en-US" dirty="0"/>
              <a:t>연산자와 객체의 타입 판단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/>
              <a:t>업캐스팅된</a:t>
            </a:r>
            <a:r>
              <a:rPr lang="ko-KR" altLang="en-US" dirty="0"/>
              <a:t> </a:t>
            </a:r>
            <a:r>
              <a:rPr lang="ko-KR" altLang="en-US" dirty="0" err="1"/>
              <a:t>레퍼런스로</a:t>
            </a:r>
            <a:r>
              <a:rPr lang="ko-KR" altLang="en-US" dirty="0"/>
              <a:t> 객체의 타입 판단 어려움</a:t>
            </a:r>
            <a:endParaRPr lang="en-US" altLang="ko-KR" dirty="0"/>
          </a:p>
          <a:p>
            <a:pPr lvl="1"/>
            <a:r>
              <a:rPr lang="ko-KR" altLang="en-US" dirty="0"/>
              <a:t>슈퍼 클래스는 여러 서브 클래스에 상속되기 때문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en-US" altLang="ko-KR" sz="1400" dirty="0"/>
              <a:t>'</a:t>
            </a:r>
            <a:r>
              <a:rPr lang="ko-KR" altLang="en-US" dirty="0"/>
              <a:t>생물</a:t>
            </a:r>
            <a:r>
              <a:rPr lang="en-US" altLang="ko-KR" sz="1400" dirty="0"/>
              <a:t>' </a:t>
            </a:r>
            <a:r>
              <a:rPr lang="ko-KR" altLang="en-US" dirty="0"/>
              <a:t>팻말</a:t>
            </a:r>
            <a:r>
              <a:rPr lang="en-US" altLang="ko-KR" sz="1400" dirty="0"/>
              <a:t>(</a:t>
            </a:r>
            <a:r>
              <a:rPr lang="ko-KR" altLang="en-US" dirty="0" err="1"/>
              <a:t>레퍼런스</a:t>
            </a:r>
            <a:r>
              <a:rPr lang="en-US" altLang="ko-KR" sz="1400" dirty="0"/>
              <a:t>)</a:t>
            </a:r>
            <a:r>
              <a:rPr lang="ko-KR" altLang="en-US" dirty="0"/>
              <a:t>이 가리키는 박스에 들어 있는 객체의 타입이 사람인지</a:t>
            </a:r>
            <a:r>
              <a:rPr lang="en-US" altLang="ko-KR" dirty="0"/>
              <a:t>, </a:t>
            </a:r>
            <a:r>
              <a:rPr lang="ko-KR" altLang="en-US" dirty="0"/>
              <a:t>동물인지 팻말만 보고서는 알 수 없음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instanceof</a:t>
            </a:r>
            <a:r>
              <a:rPr lang="en-US" altLang="ko-KR" dirty="0"/>
              <a:t> </a:t>
            </a:r>
            <a:r>
              <a:rPr lang="ko-KR" altLang="en-US" dirty="0"/>
              <a:t>연산자</a:t>
            </a:r>
            <a:endParaRPr lang="en-US" altLang="ko-KR" dirty="0"/>
          </a:p>
          <a:p>
            <a:pPr lvl="1"/>
            <a:r>
              <a:rPr lang="ko-KR" altLang="en-US" dirty="0" err="1"/>
              <a:t>레퍼런스가</a:t>
            </a:r>
            <a:r>
              <a:rPr lang="ko-KR" altLang="en-US" dirty="0"/>
              <a:t> 가리키는 객체의 타입 식별을 위해 사용</a:t>
            </a:r>
            <a:endParaRPr lang="en-US" altLang="ko-KR" dirty="0"/>
          </a:p>
          <a:p>
            <a:pPr lvl="1"/>
            <a:r>
              <a:rPr lang="ko-KR" altLang="en-US" dirty="0"/>
              <a:t>사용법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411760" y="4581128"/>
            <a:ext cx="3816424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객체레퍼런스</a:t>
            </a:r>
            <a:r>
              <a:rPr lang="ko-KR" altLang="en-US" sz="1600" dirty="0"/>
              <a:t> </a:t>
            </a:r>
            <a:r>
              <a:rPr lang="en-US" altLang="ko-KR" sz="1600" b="1" dirty="0" err="1"/>
              <a:t>instanceof</a:t>
            </a:r>
            <a:r>
              <a:rPr lang="en-US" altLang="ko-KR" sz="1600" dirty="0"/>
              <a:t> </a:t>
            </a:r>
            <a:r>
              <a:rPr lang="ko-KR" altLang="en-US" sz="1600" dirty="0"/>
              <a:t>클래스타입</a:t>
            </a:r>
            <a:endParaRPr lang="en-US" altLang="ko-KR" sz="1600" dirty="0"/>
          </a:p>
        </p:txBody>
      </p:sp>
      <p:sp>
        <p:nvSpPr>
          <p:cNvPr id="8" name="직사각형 7"/>
          <p:cNvSpPr/>
          <p:nvPr/>
        </p:nvSpPr>
        <p:spPr>
          <a:xfrm>
            <a:off x="2411760" y="5038873"/>
            <a:ext cx="33137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/>
              <a:t>연산의 결과 </a:t>
            </a:r>
            <a:r>
              <a:rPr lang="en-US" altLang="ko-KR" sz="1600" dirty="0"/>
              <a:t>: true/false</a:t>
            </a:r>
            <a:r>
              <a:rPr lang="ko-KR" altLang="en-US" sz="1600" dirty="0"/>
              <a:t>의 불린 값</a:t>
            </a:r>
          </a:p>
        </p:txBody>
      </p:sp>
    </p:spTree>
    <p:extLst>
      <p:ext uri="{BB962C8B-B14F-4D97-AF65-F5344CB8AC3E}">
        <p14:creationId xmlns:p14="http://schemas.microsoft.com/office/powerpoint/2010/main" val="309866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업캐스팅</a:t>
            </a:r>
            <a:r>
              <a:rPr lang="ko-KR" altLang="en-US" dirty="0"/>
              <a:t> </a:t>
            </a:r>
            <a:r>
              <a:rPr lang="ko-KR" altLang="en-US" dirty="0" err="1"/>
              <a:t>레퍼런스가</a:t>
            </a:r>
            <a:r>
              <a:rPr lang="ko-KR" altLang="en-US" dirty="0"/>
              <a:t> 가리키는 객체는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450" y="1375485"/>
            <a:ext cx="5734050" cy="223647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694319" y="3573016"/>
            <a:ext cx="3733665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Person p = new Person();</a:t>
            </a:r>
          </a:p>
          <a:p>
            <a:pPr defTabSz="180000"/>
            <a:r>
              <a:rPr lang="en-US" altLang="ko-KR" sz="1400" dirty="0"/>
              <a:t>Person p = new Student(); 		// </a:t>
            </a:r>
            <a:r>
              <a:rPr lang="ko-KR" altLang="en-US" sz="1400" dirty="0" err="1"/>
              <a:t>업캐스팅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Person p = new Researcher(); 	// </a:t>
            </a:r>
            <a:r>
              <a:rPr lang="ko-KR" altLang="en-US" sz="1400" dirty="0" err="1"/>
              <a:t>업캐스팅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Person p = new Professor(); 		// </a:t>
            </a:r>
            <a:r>
              <a:rPr lang="ko-KR" altLang="en-US" sz="1400" dirty="0" err="1"/>
              <a:t>업캐스팅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395536" y="1453508"/>
            <a:ext cx="35718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1. </a:t>
            </a:r>
            <a:r>
              <a:rPr lang="ko-KR" altLang="en-US" sz="1400" dirty="0"/>
              <a:t>상속 관계에 있는 옆의 클래스 사례에서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406268" y="3230977"/>
            <a:ext cx="3267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2. </a:t>
            </a:r>
            <a:r>
              <a:rPr lang="ko-KR" altLang="en-US" sz="1400" dirty="0"/>
              <a:t>다음과 같은 </a:t>
            </a:r>
            <a:r>
              <a:rPr lang="ko-KR" altLang="en-US" sz="1400" dirty="0" err="1"/>
              <a:t>업캐스팅이</a:t>
            </a:r>
            <a:r>
              <a:rPr lang="ko-KR" altLang="en-US" sz="1400" dirty="0"/>
              <a:t> 가능하므로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95536" y="4994592"/>
            <a:ext cx="375109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3.                </a:t>
            </a:r>
            <a:r>
              <a:rPr lang="ko-KR" altLang="en-US" sz="1400" dirty="0"/>
              <a:t>를 호출하면</a:t>
            </a:r>
            <a:r>
              <a:rPr lang="en-US" altLang="ko-KR" sz="1400" dirty="0"/>
              <a:t>,  </a:t>
            </a:r>
          </a:p>
          <a:p>
            <a:r>
              <a:rPr lang="en-US" altLang="ko-KR" sz="1400" dirty="0"/>
              <a:t>   print() </a:t>
            </a:r>
            <a:r>
              <a:rPr lang="ko-KR" altLang="en-US" sz="1400" dirty="0" err="1"/>
              <a:t>메소드에서</a:t>
            </a:r>
            <a:r>
              <a:rPr lang="ko-KR" altLang="en-US" sz="1400" dirty="0"/>
              <a:t> </a:t>
            </a:r>
            <a:r>
              <a:rPr lang="en-US" altLang="ko-KR" sz="1400" dirty="0"/>
              <a:t>person</a:t>
            </a:r>
            <a:r>
              <a:rPr lang="ko-KR" altLang="en-US" sz="1400" dirty="0"/>
              <a:t>이</a:t>
            </a:r>
            <a:r>
              <a:rPr lang="en-US" altLang="ko-KR" sz="1400" dirty="0"/>
              <a:t> </a:t>
            </a:r>
            <a:r>
              <a:rPr lang="ko-KR" altLang="en-US" sz="1400" dirty="0"/>
              <a:t>어떤 객체를</a:t>
            </a:r>
            <a:endParaRPr lang="en-US" altLang="ko-KR" sz="1400" dirty="0"/>
          </a:p>
          <a:p>
            <a:r>
              <a:rPr lang="en-US" altLang="ko-KR" sz="1400" dirty="0"/>
              <a:t>   </a:t>
            </a:r>
            <a:r>
              <a:rPr lang="ko-KR" altLang="en-US" sz="1400" dirty="0"/>
              <a:t>가리키는지 알 수 없음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4067944" y="4976771"/>
            <a:ext cx="4961991" cy="11695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void print(Person </a:t>
            </a:r>
            <a:r>
              <a:rPr lang="en-US" altLang="ko-KR" sz="1400" b="1" dirty="0"/>
              <a:t>person</a:t>
            </a:r>
            <a:r>
              <a:rPr lang="en-US" altLang="ko-KR" sz="1400" dirty="0"/>
              <a:t>) {</a:t>
            </a:r>
          </a:p>
          <a:p>
            <a:pPr defTabSz="180000"/>
            <a:r>
              <a:rPr lang="en-US" altLang="ko-KR" sz="1400" dirty="0"/>
              <a:t>	// person</a:t>
            </a:r>
            <a:r>
              <a:rPr lang="ko-KR" altLang="en-US" sz="1400" dirty="0"/>
              <a:t>이 가리키는 객체가 </a:t>
            </a:r>
            <a:r>
              <a:rPr lang="en-US" altLang="ko-KR" sz="1400" dirty="0"/>
              <a:t>Person </a:t>
            </a:r>
            <a:r>
              <a:rPr lang="ko-KR" altLang="en-US" sz="1400" dirty="0"/>
              <a:t>타입일 수도 있고</a:t>
            </a:r>
            <a:r>
              <a:rPr lang="en-US" altLang="ko-KR" sz="1400" dirty="0"/>
              <a:t>,</a:t>
            </a:r>
          </a:p>
          <a:p>
            <a:pPr defTabSz="180000"/>
            <a:r>
              <a:rPr lang="en-US" altLang="ko-KR" sz="1400" dirty="0"/>
              <a:t>	// Student, Researcher, </a:t>
            </a:r>
            <a:r>
              <a:rPr lang="ko-KR" altLang="en-US" sz="1400" dirty="0"/>
              <a:t>혹은 </a:t>
            </a:r>
            <a:r>
              <a:rPr lang="en-US" altLang="ko-KR" sz="1400" dirty="0"/>
              <a:t>Professor </a:t>
            </a:r>
            <a:r>
              <a:rPr lang="ko-KR" altLang="en-US" sz="1400" dirty="0"/>
              <a:t>타입일 수도 있다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dirty="0"/>
              <a:t>	.....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11" name="직사각형 10"/>
          <p:cNvSpPr/>
          <p:nvPr/>
        </p:nvSpPr>
        <p:spPr>
          <a:xfrm>
            <a:off x="723399" y="4932629"/>
            <a:ext cx="824265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400" dirty="0"/>
              <a:t>print(p);</a:t>
            </a:r>
          </a:p>
        </p:txBody>
      </p:sp>
    </p:spTree>
    <p:extLst>
      <p:ext uri="{BB962C8B-B14F-4D97-AF65-F5344CB8AC3E}">
        <p14:creationId xmlns:p14="http://schemas.microsoft.com/office/powerpoint/2010/main" val="22182339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/>
              <a:t>Person </a:t>
            </a:r>
            <a:r>
              <a:rPr lang="ko-KR" altLang="en-US" sz="2400" dirty="0"/>
              <a:t>타입의 </a:t>
            </a:r>
            <a:r>
              <a:rPr lang="ko-KR" altLang="en-US" sz="2400" dirty="0" err="1"/>
              <a:t>레퍼런스</a:t>
            </a:r>
            <a:r>
              <a:rPr lang="ko-KR" altLang="en-US" sz="2400" dirty="0"/>
              <a:t> </a:t>
            </a:r>
            <a:r>
              <a:rPr lang="en-US" altLang="ko-KR" sz="2400" dirty="0"/>
              <a:t>person</a:t>
            </a:r>
            <a:r>
              <a:rPr lang="ko-KR" altLang="en-US" sz="2400" dirty="0"/>
              <a:t>이 어떤 타입의 객체를 가리키는지 알 수 없음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700808"/>
            <a:ext cx="7544955" cy="440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813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467544" y="188640"/>
            <a:ext cx="7109792" cy="679450"/>
          </a:xfrm>
        </p:spPr>
        <p:txBody>
          <a:bodyPr/>
          <a:lstStyle/>
          <a:p>
            <a:r>
              <a:rPr lang="en-US" altLang="ko-KR" dirty="0" err="1"/>
              <a:t>instanceof</a:t>
            </a:r>
            <a:r>
              <a:rPr lang="en-US" altLang="ko-KR" dirty="0"/>
              <a:t> </a:t>
            </a:r>
            <a:r>
              <a:rPr lang="ko-KR" altLang="en-US" dirty="0"/>
              <a:t>사용 예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941185"/>
            <a:ext cx="5734050" cy="223647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5259" y="3284984"/>
            <a:ext cx="6156960" cy="216027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699" y="5552583"/>
            <a:ext cx="6446520" cy="44577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6209" y="6046470"/>
            <a:ext cx="6176010" cy="39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516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 지향에서 상속의 장점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클래스의 간결화</a:t>
            </a:r>
            <a:endParaRPr lang="en-US" altLang="ko-KR" dirty="0"/>
          </a:p>
          <a:p>
            <a:pPr lvl="1"/>
            <a:r>
              <a:rPr lang="ko-KR" altLang="en-US" dirty="0"/>
              <a:t>멤버의 중복 작성 불필요</a:t>
            </a:r>
            <a:endParaRPr lang="en-US" altLang="ko-KR" dirty="0"/>
          </a:p>
          <a:p>
            <a:r>
              <a:rPr lang="ko-KR" altLang="en-US" dirty="0"/>
              <a:t>클래스 관리 용이 </a:t>
            </a:r>
            <a:endParaRPr lang="en-US" altLang="ko-KR" dirty="0"/>
          </a:p>
          <a:p>
            <a:pPr lvl="1"/>
            <a:r>
              <a:rPr lang="ko-KR" altLang="en-US" dirty="0"/>
              <a:t>클래스들의 계층적 분류</a:t>
            </a:r>
          </a:p>
          <a:p>
            <a:r>
              <a:rPr lang="ko-KR" altLang="en-US" dirty="0"/>
              <a:t>소프트웨어의 생산성 향상</a:t>
            </a:r>
            <a:endParaRPr lang="en-US" altLang="ko-KR" dirty="0"/>
          </a:p>
          <a:p>
            <a:pPr lvl="1"/>
            <a:r>
              <a:rPr lang="ko-KR" altLang="en-US" dirty="0"/>
              <a:t>클래스 재사용과 확장 용이</a:t>
            </a:r>
            <a:endParaRPr lang="en-US" altLang="ko-KR" dirty="0"/>
          </a:p>
          <a:p>
            <a:pPr lvl="1"/>
            <a:r>
              <a:rPr lang="ko-KR" altLang="en-US" dirty="0"/>
              <a:t>새로운 클래스의 작성 속도 빠름</a:t>
            </a: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0069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5-4 : </a:t>
            </a:r>
            <a:r>
              <a:rPr lang="en-US" altLang="ko-KR" dirty="0" err="1"/>
              <a:t>instanceof</a:t>
            </a:r>
            <a:r>
              <a:rPr lang="ko-KR" altLang="en-US" dirty="0"/>
              <a:t> 연산자 활용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5536" y="1492086"/>
            <a:ext cx="211162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instanceof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연산자를 이용하여 상속 관계에 따라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레퍼런스가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가리키는 객체의 타입을 알아본다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실행</a:t>
            </a:r>
          </a:p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결과는 무엇인가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15816" y="1036860"/>
            <a:ext cx="6076697" cy="50475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>
            <a:defPPr>
              <a:defRPr lang="ko-KR"/>
            </a:defPPr>
            <a:lvl1pPr defTabSz="180000">
              <a:defRPr sz="1200" b="1"/>
            </a:lvl1pPr>
          </a:lstStyle>
          <a:p>
            <a:r>
              <a:rPr lang="en-US" altLang="ko-KR" sz="1400" b="0" dirty="0"/>
              <a:t>class Person { }</a:t>
            </a:r>
          </a:p>
          <a:p>
            <a:r>
              <a:rPr lang="en-US" altLang="ko-KR" sz="1400" b="0" dirty="0"/>
              <a:t>class Student extends Person { }</a:t>
            </a:r>
          </a:p>
          <a:p>
            <a:r>
              <a:rPr lang="en-US" altLang="ko-KR" sz="1400" b="0" dirty="0"/>
              <a:t>class Researcher extends Person { }</a:t>
            </a:r>
          </a:p>
          <a:p>
            <a:r>
              <a:rPr lang="en-US" altLang="ko-KR" sz="1400" b="0" dirty="0"/>
              <a:t>class Professor extends Researcher { }</a:t>
            </a:r>
          </a:p>
          <a:p>
            <a:endParaRPr lang="en-US" altLang="ko-KR" sz="1400" b="0" dirty="0"/>
          </a:p>
          <a:p>
            <a:r>
              <a:rPr lang="en-US" altLang="ko-KR" sz="1400" b="0" dirty="0"/>
              <a:t>public class </a:t>
            </a:r>
            <a:r>
              <a:rPr lang="en-US" altLang="ko-KR" sz="1400" b="0" dirty="0" err="1"/>
              <a:t>InstanceOfEx</a:t>
            </a:r>
            <a:r>
              <a:rPr lang="en-US" altLang="ko-KR" sz="1400" b="0" dirty="0"/>
              <a:t> {</a:t>
            </a:r>
          </a:p>
          <a:p>
            <a:r>
              <a:rPr lang="en-US" altLang="ko-KR" sz="1400" b="0" dirty="0"/>
              <a:t>	static void print(Person p) {</a:t>
            </a:r>
          </a:p>
          <a:p>
            <a:r>
              <a:rPr lang="en-US" altLang="ko-KR" sz="1400" b="0" dirty="0"/>
              <a:t>		if(</a:t>
            </a:r>
            <a:r>
              <a:rPr lang="en-US" altLang="ko-KR" sz="1400" dirty="0"/>
              <a:t>p </a:t>
            </a:r>
            <a:r>
              <a:rPr lang="en-US" altLang="ko-KR" sz="1400" dirty="0" err="1"/>
              <a:t>instanceof</a:t>
            </a:r>
            <a:r>
              <a:rPr lang="en-US" altLang="ko-KR" sz="1400" dirty="0"/>
              <a:t> Person</a:t>
            </a:r>
            <a:r>
              <a:rPr lang="en-US" altLang="ko-KR" sz="1400" b="0" dirty="0"/>
              <a:t>)</a:t>
            </a:r>
          </a:p>
          <a:p>
            <a:r>
              <a:rPr lang="en-US" altLang="ko-KR" sz="1400" b="0" dirty="0"/>
              <a:t>			</a:t>
            </a:r>
            <a:r>
              <a:rPr lang="en-US" altLang="ko-KR" sz="1400" b="0" dirty="0" err="1"/>
              <a:t>System.out.print</a:t>
            </a:r>
            <a:r>
              <a:rPr lang="en-US" altLang="ko-KR" sz="1400" b="0" dirty="0"/>
              <a:t>("Person ");</a:t>
            </a:r>
          </a:p>
          <a:p>
            <a:r>
              <a:rPr lang="en-US" altLang="ko-KR" sz="1400" b="0" dirty="0"/>
              <a:t>		if(</a:t>
            </a:r>
            <a:r>
              <a:rPr lang="en-US" altLang="ko-KR" sz="1400" dirty="0"/>
              <a:t>p </a:t>
            </a:r>
            <a:r>
              <a:rPr lang="en-US" altLang="ko-KR" sz="1400" dirty="0" err="1"/>
              <a:t>instanceof</a:t>
            </a:r>
            <a:r>
              <a:rPr lang="en-US" altLang="ko-KR" sz="1400" dirty="0"/>
              <a:t> Student</a:t>
            </a:r>
            <a:r>
              <a:rPr lang="en-US" altLang="ko-KR" sz="1400" b="0" dirty="0"/>
              <a:t>)</a:t>
            </a:r>
          </a:p>
          <a:p>
            <a:r>
              <a:rPr lang="en-US" altLang="ko-KR" sz="1400" b="0" dirty="0"/>
              <a:t>			</a:t>
            </a:r>
            <a:r>
              <a:rPr lang="en-US" altLang="ko-KR" sz="1400" b="0" dirty="0" err="1"/>
              <a:t>System.out.print</a:t>
            </a:r>
            <a:r>
              <a:rPr lang="en-US" altLang="ko-KR" sz="1400" b="0" dirty="0"/>
              <a:t>("Student ");</a:t>
            </a:r>
          </a:p>
          <a:p>
            <a:r>
              <a:rPr lang="en-US" altLang="ko-KR" sz="1400" b="0" dirty="0"/>
              <a:t>		if(</a:t>
            </a:r>
            <a:r>
              <a:rPr lang="en-US" altLang="ko-KR" sz="1400" dirty="0"/>
              <a:t>p </a:t>
            </a:r>
            <a:r>
              <a:rPr lang="en-US" altLang="ko-KR" sz="1400" dirty="0" err="1"/>
              <a:t>instanceof</a:t>
            </a:r>
            <a:r>
              <a:rPr lang="en-US" altLang="ko-KR" sz="1400" dirty="0"/>
              <a:t> Researcher</a:t>
            </a:r>
            <a:r>
              <a:rPr lang="en-US" altLang="ko-KR" sz="1400" b="0" dirty="0"/>
              <a:t>)</a:t>
            </a:r>
          </a:p>
          <a:p>
            <a:r>
              <a:rPr lang="en-US" altLang="ko-KR" sz="1400" b="0" dirty="0"/>
              <a:t>			</a:t>
            </a:r>
            <a:r>
              <a:rPr lang="en-US" altLang="ko-KR" sz="1400" b="0" dirty="0" err="1"/>
              <a:t>System.out.print</a:t>
            </a:r>
            <a:r>
              <a:rPr lang="en-US" altLang="ko-KR" sz="1400" b="0" dirty="0"/>
              <a:t>("Researcher ");</a:t>
            </a:r>
          </a:p>
          <a:p>
            <a:r>
              <a:rPr lang="en-US" altLang="ko-KR" sz="1400" b="0" dirty="0"/>
              <a:t>		if(</a:t>
            </a:r>
            <a:r>
              <a:rPr lang="en-US" altLang="ko-KR" sz="1400" dirty="0"/>
              <a:t>p </a:t>
            </a:r>
            <a:r>
              <a:rPr lang="en-US" altLang="ko-KR" sz="1400" dirty="0" err="1"/>
              <a:t>instanceof</a:t>
            </a:r>
            <a:r>
              <a:rPr lang="en-US" altLang="ko-KR" sz="1400" dirty="0"/>
              <a:t> Professor</a:t>
            </a:r>
            <a:r>
              <a:rPr lang="en-US" altLang="ko-KR" sz="1400" b="0" dirty="0"/>
              <a:t>)</a:t>
            </a:r>
          </a:p>
          <a:p>
            <a:r>
              <a:rPr lang="en-US" altLang="ko-KR" sz="1400" b="0" dirty="0"/>
              <a:t>			</a:t>
            </a:r>
            <a:r>
              <a:rPr lang="en-US" altLang="ko-KR" sz="1400" b="0" dirty="0" err="1"/>
              <a:t>System.out.print</a:t>
            </a:r>
            <a:r>
              <a:rPr lang="en-US" altLang="ko-KR" sz="1400" b="0" dirty="0"/>
              <a:t>("Professor ");</a:t>
            </a:r>
          </a:p>
          <a:p>
            <a:r>
              <a:rPr lang="en-US" altLang="ko-KR" sz="1400" b="0" dirty="0"/>
              <a:t>		</a:t>
            </a:r>
            <a:r>
              <a:rPr lang="en-US" altLang="ko-KR" sz="1400" b="0" dirty="0" err="1"/>
              <a:t>System.out.println</a:t>
            </a:r>
            <a:r>
              <a:rPr lang="en-US" altLang="ko-KR" sz="1400" b="0" dirty="0"/>
              <a:t>();</a:t>
            </a:r>
          </a:p>
          <a:p>
            <a:r>
              <a:rPr lang="en-US" altLang="ko-KR" sz="1400" b="0" dirty="0"/>
              <a:t>	}</a:t>
            </a:r>
          </a:p>
          <a:p>
            <a:r>
              <a:rPr lang="en-US" altLang="ko-KR" sz="1400" b="0" dirty="0"/>
              <a:t>	public static void main(String[] </a:t>
            </a:r>
            <a:r>
              <a:rPr lang="en-US" altLang="ko-KR" sz="1400" b="0" dirty="0" err="1"/>
              <a:t>args</a:t>
            </a:r>
            <a:r>
              <a:rPr lang="en-US" altLang="ko-KR" sz="1400" b="0" dirty="0"/>
              <a:t>) {</a:t>
            </a:r>
          </a:p>
          <a:p>
            <a:r>
              <a:rPr lang="en-US" altLang="ko-KR" sz="1400" b="0" dirty="0"/>
              <a:t>		</a:t>
            </a:r>
            <a:r>
              <a:rPr lang="en-US" altLang="ko-KR" sz="1400" b="0" dirty="0" err="1"/>
              <a:t>System.out.print</a:t>
            </a:r>
            <a:r>
              <a:rPr lang="en-US" altLang="ko-KR" sz="1400" b="0" dirty="0"/>
              <a:t>("new Student() -&gt;\t"); print(new Student());</a:t>
            </a:r>
          </a:p>
          <a:p>
            <a:r>
              <a:rPr lang="en-US" altLang="ko-KR" sz="1400" b="0" dirty="0"/>
              <a:t>		</a:t>
            </a:r>
            <a:r>
              <a:rPr lang="en-US" altLang="ko-KR" sz="1400" b="0" dirty="0" err="1"/>
              <a:t>System.out.print</a:t>
            </a:r>
            <a:r>
              <a:rPr lang="en-US" altLang="ko-KR" sz="1400" b="0" dirty="0"/>
              <a:t>("new Researcher() -&gt;\t"); print(new Researcher());</a:t>
            </a:r>
          </a:p>
          <a:p>
            <a:r>
              <a:rPr lang="en-US" altLang="ko-KR" sz="1400" b="0" dirty="0"/>
              <a:t>		</a:t>
            </a:r>
            <a:r>
              <a:rPr lang="en-US" altLang="ko-KR" sz="1400" b="0" dirty="0" err="1"/>
              <a:t>System.out.print</a:t>
            </a:r>
            <a:r>
              <a:rPr lang="en-US" altLang="ko-KR" sz="1400" b="0" dirty="0"/>
              <a:t>("new Professor() -&gt;\t"); print(new Professor());</a:t>
            </a:r>
          </a:p>
          <a:p>
            <a:r>
              <a:rPr lang="en-US" altLang="ko-KR" sz="1400" b="0" dirty="0"/>
              <a:t>	}</a:t>
            </a:r>
          </a:p>
          <a:p>
            <a:r>
              <a:rPr lang="en-US" altLang="ko-KR" sz="1400" b="0" dirty="0"/>
              <a:t>}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97407" y="6165304"/>
            <a:ext cx="6095105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rgbClr val="00B050"/>
                </a:solidFill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</a:rPr>
              <a:t>new Student() -&gt; Person Student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new Researcher() -&gt; Person Researcher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new Professor() -&gt; </a:t>
            </a:r>
            <a:r>
              <a:rPr lang="en-US" altLang="ko-KR" b="1" dirty="0">
                <a:solidFill>
                  <a:schemeClr val="tx1"/>
                </a:solidFill>
              </a:rPr>
              <a:t>Person Researcher Professor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35496" y="6084396"/>
            <a:ext cx="2399658" cy="612934"/>
          </a:xfrm>
          <a:prstGeom prst="wedgeRoundRectCallout">
            <a:avLst>
              <a:gd name="adj1" fmla="val 71754"/>
              <a:gd name="adj2" fmla="val 4832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000" dirty="0">
                <a:latin typeface="+mn-ea"/>
              </a:rPr>
              <a:t>new Professor() </a:t>
            </a:r>
            <a:r>
              <a:rPr lang="ko-KR" altLang="en-US" sz="1000" dirty="0">
                <a:latin typeface="+mn-ea"/>
              </a:rPr>
              <a:t>객체는 </a:t>
            </a:r>
            <a:endParaRPr lang="en-US" altLang="ko-KR" sz="1000" dirty="0">
              <a:latin typeface="+mn-ea"/>
            </a:endParaRPr>
          </a:p>
          <a:p>
            <a:r>
              <a:rPr lang="en-US" altLang="ko-KR" sz="1000" dirty="0">
                <a:latin typeface="+mn-ea"/>
              </a:rPr>
              <a:t>Person </a:t>
            </a:r>
            <a:r>
              <a:rPr lang="ko-KR" altLang="en-US" sz="1000" dirty="0">
                <a:latin typeface="+mn-ea"/>
              </a:rPr>
              <a:t>타입이기도 하고</a:t>
            </a:r>
            <a:r>
              <a:rPr lang="en-US" altLang="ko-KR" sz="1000" dirty="0">
                <a:latin typeface="+mn-ea"/>
              </a:rPr>
              <a:t>, </a:t>
            </a:r>
          </a:p>
          <a:p>
            <a:r>
              <a:rPr lang="en-US" altLang="ko-KR" sz="1000" dirty="0">
                <a:latin typeface="+mn-ea"/>
              </a:rPr>
              <a:t>Researcher, Professor </a:t>
            </a:r>
            <a:r>
              <a:rPr lang="ko-KR" altLang="en-US" sz="1000" dirty="0">
                <a:latin typeface="+mn-ea"/>
              </a:rPr>
              <a:t>타입이기도 함</a:t>
            </a:r>
          </a:p>
        </p:txBody>
      </p:sp>
    </p:spTree>
    <p:extLst>
      <p:ext uri="{BB962C8B-B14F-4D97-AF65-F5344CB8AC3E}">
        <p14:creationId xmlns:p14="http://schemas.microsoft.com/office/powerpoint/2010/main" val="38903649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메소드 오버라이딩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2448272"/>
          </a:xfrm>
        </p:spPr>
        <p:txBody>
          <a:bodyPr>
            <a:normAutofit lnSpcReduction="10000"/>
          </a:bodyPr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  <a:r>
              <a:rPr lang="ko-KR" altLang="en-US" dirty="0" err="1"/>
              <a:t>오버라이딩</a:t>
            </a:r>
            <a:r>
              <a:rPr lang="en-US" altLang="ko-KR" dirty="0"/>
              <a:t>(Method Overriding)</a:t>
            </a:r>
          </a:p>
          <a:p>
            <a:pPr lvl="1"/>
            <a:r>
              <a:rPr lang="ko-KR" altLang="en-US" dirty="0"/>
              <a:t>슈퍼 클래스의 </a:t>
            </a:r>
            <a:r>
              <a:rPr lang="ko-KR" altLang="en-US" dirty="0" err="1"/>
              <a:t>메소드를</a:t>
            </a:r>
            <a:r>
              <a:rPr lang="ko-KR" altLang="en-US" dirty="0"/>
              <a:t> 서브 클래스에서 재정의</a:t>
            </a:r>
            <a:endParaRPr lang="en-US" altLang="ko-KR" dirty="0"/>
          </a:p>
          <a:p>
            <a:pPr lvl="2"/>
            <a:r>
              <a:rPr lang="ko-KR" altLang="en-US" dirty="0"/>
              <a:t>슈퍼 클래스 </a:t>
            </a:r>
            <a:r>
              <a:rPr lang="ko-KR" altLang="en-US" dirty="0" err="1"/>
              <a:t>메소드의</a:t>
            </a:r>
            <a:r>
              <a:rPr lang="ko-KR" altLang="en-US" dirty="0"/>
              <a:t> 이름</a:t>
            </a:r>
            <a:r>
              <a:rPr lang="en-US" altLang="ko-KR" dirty="0"/>
              <a:t>, </a:t>
            </a:r>
            <a:r>
              <a:rPr lang="ko-KR" altLang="en-US" dirty="0"/>
              <a:t>매개변수 타입 및 개수</a:t>
            </a:r>
            <a:r>
              <a:rPr lang="en-US" altLang="ko-KR" dirty="0"/>
              <a:t>, </a:t>
            </a:r>
            <a:r>
              <a:rPr lang="ko-KR" altLang="en-US" dirty="0"/>
              <a:t>리턴 타입 등 모든 것 동일하게 작성</a:t>
            </a:r>
            <a:endParaRPr lang="en-US" altLang="ko-KR" dirty="0"/>
          </a:p>
          <a:p>
            <a:pPr lvl="1"/>
            <a:r>
              <a:rPr lang="ko-KR" altLang="en-US" dirty="0" err="1"/>
              <a:t>메소드</a:t>
            </a:r>
            <a:r>
              <a:rPr lang="ko-KR" altLang="en-US" dirty="0"/>
              <a:t> 무시하기</a:t>
            </a:r>
            <a:r>
              <a:rPr lang="en-US" altLang="ko-KR" dirty="0"/>
              <a:t>, </a:t>
            </a:r>
            <a:r>
              <a:rPr lang="ko-KR" altLang="en-US" dirty="0"/>
              <a:t>덮어쓰기로 번역되기도 함</a:t>
            </a:r>
            <a:endParaRPr lang="en-US" altLang="ko-KR" dirty="0"/>
          </a:p>
          <a:p>
            <a:pPr lvl="1"/>
            <a:r>
              <a:rPr lang="ko-KR" altLang="en-US" dirty="0"/>
              <a:t>동적 바인딩 발생</a:t>
            </a:r>
            <a:endParaRPr lang="en-US" altLang="ko-KR" dirty="0"/>
          </a:p>
          <a:p>
            <a:pPr lvl="2"/>
            <a:r>
              <a:rPr lang="ko-KR" altLang="en-US" dirty="0"/>
              <a:t>서브 클래스에 </a:t>
            </a:r>
            <a:r>
              <a:rPr lang="ko-KR" altLang="en-US" dirty="0" err="1"/>
              <a:t>오버라이딩된</a:t>
            </a:r>
            <a:r>
              <a:rPr lang="ko-KR" altLang="en-US" dirty="0"/>
              <a:t> </a:t>
            </a:r>
            <a:r>
              <a:rPr lang="ko-KR" altLang="en-US" dirty="0" err="1"/>
              <a:t>메소드가</a:t>
            </a:r>
            <a:r>
              <a:rPr lang="ko-KR" altLang="en-US" dirty="0"/>
              <a:t> 무조건 실행되는 동적 바인딩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31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933056"/>
            <a:ext cx="6264696" cy="249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6238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  <a:r>
              <a:rPr lang="ko-KR" altLang="en-US" dirty="0" err="1"/>
              <a:t>오버라이딩</a:t>
            </a:r>
            <a:r>
              <a:rPr lang="ko-KR" altLang="en-US" dirty="0"/>
              <a:t> 사례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32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204864"/>
            <a:ext cx="8561070" cy="27813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755576" y="1484784"/>
            <a:ext cx="82089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+mn-ea"/>
              </a:rPr>
              <a:t>Shape </a:t>
            </a:r>
            <a:r>
              <a:rPr lang="ko-KR" altLang="en-US" sz="1600" dirty="0">
                <a:latin typeface="+mn-ea"/>
              </a:rPr>
              <a:t>클래스의 </a:t>
            </a:r>
            <a:r>
              <a:rPr lang="en-US" altLang="ko-KR" sz="1600" dirty="0">
                <a:latin typeface="+mn-ea"/>
              </a:rPr>
              <a:t>draw() </a:t>
            </a:r>
            <a:r>
              <a:rPr lang="ko-KR" altLang="en-US" sz="1600" dirty="0" err="1">
                <a:latin typeface="+mn-ea"/>
              </a:rPr>
              <a:t>메소드를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Line, </a:t>
            </a:r>
            <a:r>
              <a:rPr lang="en-US" altLang="ko-KR" sz="1600" dirty="0" err="1">
                <a:latin typeface="+mn-ea"/>
              </a:rPr>
              <a:t>Rect</a:t>
            </a:r>
            <a:r>
              <a:rPr lang="en-US" altLang="ko-KR" sz="1600" dirty="0">
                <a:latin typeface="+mn-ea"/>
              </a:rPr>
              <a:t>, Circle </a:t>
            </a:r>
            <a:r>
              <a:rPr lang="ko-KR" altLang="en-US" sz="1600" dirty="0">
                <a:latin typeface="+mn-ea"/>
              </a:rPr>
              <a:t>클래스에서 각각 </a:t>
            </a:r>
            <a:r>
              <a:rPr lang="ko-KR" altLang="en-US" sz="1600" dirty="0" err="1">
                <a:latin typeface="+mn-ea"/>
              </a:rPr>
              <a:t>오버라이딩한</a:t>
            </a:r>
            <a:r>
              <a:rPr lang="ko-KR" altLang="en-US" sz="1600" dirty="0">
                <a:latin typeface="+mn-ea"/>
              </a:rPr>
              <a:t> 사례</a:t>
            </a:r>
          </a:p>
        </p:txBody>
      </p:sp>
    </p:spTree>
    <p:extLst>
      <p:ext uri="{BB962C8B-B14F-4D97-AF65-F5344CB8AC3E}">
        <p14:creationId xmlns:p14="http://schemas.microsoft.com/office/powerpoint/2010/main" val="4098504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/>
              <a:t>오버라이딩에</a:t>
            </a:r>
            <a:r>
              <a:rPr lang="ko-KR" altLang="en-US" dirty="0"/>
              <a:t> 의해 서브 클래스의 </a:t>
            </a:r>
            <a:r>
              <a:rPr lang="ko-KR" altLang="en-US" dirty="0" err="1"/>
              <a:t>메소드</a:t>
            </a:r>
            <a:r>
              <a:rPr lang="ko-KR" altLang="en-US" dirty="0"/>
              <a:t> 호출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33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556792"/>
            <a:ext cx="6912768" cy="446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9667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오버라이딩의</a:t>
            </a:r>
            <a:r>
              <a:rPr lang="ko-KR" altLang="en-US" dirty="0"/>
              <a:t> 목적</a:t>
            </a:r>
            <a:r>
              <a:rPr lang="en-US" altLang="ko-KR" dirty="0"/>
              <a:t>, </a:t>
            </a:r>
            <a:r>
              <a:rPr lang="ko-KR" altLang="en-US" dirty="0" err="1"/>
              <a:t>다형성</a:t>
            </a:r>
            <a:r>
              <a:rPr lang="ko-KR" altLang="en-US" dirty="0"/>
              <a:t> 실현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/>
              <a:t>오버라이딩</a:t>
            </a:r>
            <a:endParaRPr lang="en-US" altLang="ko-KR" dirty="0"/>
          </a:p>
          <a:p>
            <a:pPr lvl="1"/>
            <a:r>
              <a:rPr lang="ko-KR" altLang="en-US" dirty="0" err="1"/>
              <a:t>수퍼</a:t>
            </a:r>
            <a:r>
              <a:rPr lang="ko-KR" altLang="en-US" dirty="0"/>
              <a:t> 클래스에 선언된 </a:t>
            </a:r>
            <a:r>
              <a:rPr lang="ko-KR" altLang="en-US" dirty="0" err="1"/>
              <a:t>메소드를</a:t>
            </a:r>
            <a:r>
              <a:rPr lang="en-US" altLang="ko-KR" dirty="0"/>
              <a:t>, </a:t>
            </a:r>
            <a:r>
              <a:rPr lang="ko-KR" altLang="en-US" dirty="0"/>
              <a:t>각 서브 클래스들이 자신만의 내용으로 새로 구현하는 기능</a:t>
            </a:r>
            <a:endParaRPr lang="en-US" altLang="ko-KR" dirty="0"/>
          </a:p>
          <a:p>
            <a:pPr lvl="1"/>
            <a:r>
              <a:rPr lang="ko-KR" altLang="en-US" dirty="0"/>
              <a:t>상속을 통해 </a:t>
            </a:r>
            <a:r>
              <a:rPr lang="en-US" altLang="ko-KR" sz="2000" dirty="0"/>
              <a:t>'</a:t>
            </a:r>
            <a:r>
              <a:rPr lang="ko-KR" altLang="en-US" dirty="0"/>
              <a:t>하나의 인터페이스</a:t>
            </a:r>
            <a:r>
              <a:rPr lang="en-US" altLang="ko-KR" sz="2000" dirty="0"/>
              <a:t>(</a:t>
            </a:r>
            <a:r>
              <a:rPr lang="ko-KR" altLang="en-US" dirty="0"/>
              <a:t>같은 이름</a:t>
            </a:r>
            <a:r>
              <a:rPr lang="en-US" altLang="ko-KR" sz="2000" dirty="0"/>
              <a:t>)</a:t>
            </a:r>
            <a:r>
              <a:rPr lang="ko-KR" altLang="en-US" dirty="0"/>
              <a:t>에 서로 다른 내용 구현</a:t>
            </a:r>
            <a:r>
              <a:rPr lang="en-US" altLang="ko-KR" sz="2000" dirty="0"/>
              <a:t>'</a:t>
            </a:r>
            <a:r>
              <a:rPr lang="ko-KR" altLang="en-US" dirty="0"/>
              <a:t>이라는 객체 지향의 </a:t>
            </a:r>
            <a:r>
              <a:rPr lang="ko-KR" altLang="en-US" dirty="0" err="1"/>
              <a:t>다형성</a:t>
            </a:r>
            <a:r>
              <a:rPr lang="ko-KR" altLang="en-US" dirty="0"/>
              <a:t> 실현</a:t>
            </a:r>
            <a:endParaRPr lang="en-US" altLang="ko-KR" dirty="0"/>
          </a:p>
          <a:p>
            <a:pPr lvl="2"/>
            <a:r>
              <a:rPr lang="en-US" altLang="ko-KR" dirty="0"/>
              <a:t>Line </a:t>
            </a:r>
            <a:r>
              <a:rPr lang="ko-KR" altLang="en-US" dirty="0"/>
              <a:t>클래스에서 </a:t>
            </a:r>
            <a:r>
              <a:rPr lang="en-US" altLang="ko-KR" dirty="0"/>
              <a:t>draw()</a:t>
            </a:r>
            <a:r>
              <a:rPr lang="ko-KR" altLang="en-US" dirty="0"/>
              <a:t>는 선을 그리고</a:t>
            </a:r>
            <a:endParaRPr lang="en-US" altLang="ko-KR" dirty="0"/>
          </a:p>
          <a:p>
            <a:pPr lvl="2"/>
            <a:r>
              <a:rPr lang="en-US" altLang="ko-KR" dirty="0"/>
              <a:t>Circle </a:t>
            </a:r>
            <a:r>
              <a:rPr lang="ko-KR" altLang="en-US" dirty="0"/>
              <a:t>클래스에서 </a:t>
            </a:r>
            <a:r>
              <a:rPr lang="en-US" altLang="ko-KR" dirty="0"/>
              <a:t>draw()</a:t>
            </a:r>
            <a:r>
              <a:rPr lang="ko-KR" altLang="en-US" dirty="0"/>
              <a:t>는 원을 그리고</a:t>
            </a:r>
            <a:endParaRPr lang="en-US" altLang="ko-KR" dirty="0"/>
          </a:p>
          <a:p>
            <a:pPr lvl="2"/>
            <a:r>
              <a:rPr lang="en-US" altLang="ko-KR" dirty="0" err="1"/>
              <a:t>Rect</a:t>
            </a:r>
            <a:r>
              <a:rPr lang="en-US" altLang="ko-KR" dirty="0"/>
              <a:t> </a:t>
            </a:r>
            <a:r>
              <a:rPr lang="ko-KR" altLang="en-US" dirty="0"/>
              <a:t>클래스에서 </a:t>
            </a:r>
            <a:r>
              <a:rPr lang="en-US" altLang="ko-KR" dirty="0"/>
              <a:t>draw()</a:t>
            </a:r>
            <a:r>
              <a:rPr lang="ko-KR" altLang="en-US" dirty="0"/>
              <a:t>는 사각형 그리고</a:t>
            </a:r>
            <a:endParaRPr lang="en-US" altLang="ko-KR" dirty="0"/>
          </a:p>
          <a:p>
            <a:r>
              <a:rPr lang="ko-KR" altLang="en-US" dirty="0" err="1"/>
              <a:t>오버라이딩은</a:t>
            </a:r>
            <a:r>
              <a:rPr lang="ko-KR" altLang="en-US" dirty="0"/>
              <a:t> 실행 시간 </a:t>
            </a:r>
            <a:r>
              <a:rPr lang="ko-KR" altLang="en-US" dirty="0" err="1"/>
              <a:t>다형성</a:t>
            </a:r>
            <a:r>
              <a:rPr lang="ko-KR" altLang="en-US" dirty="0"/>
              <a:t> 실현</a:t>
            </a:r>
            <a:endParaRPr lang="en-US" altLang="ko-KR" dirty="0"/>
          </a:p>
          <a:p>
            <a:pPr lvl="1"/>
            <a:r>
              <a:rPr lang="ko-KR" altLang="en-US" dirty="0"/>
              <a:t>동적 바인딩을 통해 실행 중에 </a:t>
            </a:r>
            <a:r>
              <a:rPr lang="ko-KR" altLang="en-US" dirty="0" err="1"/>
              <a:t>다형성</a:t>
            </a:r>
            <a:r>
              <a:rPr lang="ko-KR" altLang="en-US" dirty="0"/>
              <a:t> 실현</a:t>
            </a:r>
            <a:endParaRPr lang="en-US" altLang="ko-KR" dirty="0"/>
          </a:p>
          <a:p>
            <a:pPr lvl="2"/>
            <a:r>
              <a:rPr lang="ko-KR" altLang="en-US" dirty="0"/>
              <a:t>오버로딩은 컴파일 타임 </a:t>
            </a:r>
            <a:r>
              <a:rPr lang="ko-KR" altLang="en-US" dirty="0" err="1"/>
              <a:t>다형성</a:t>
            </a:r>
            <a:r>
              <a:rPr lang="ko-KR" altLang="en-US" dirty="0"/>
              <a:t> 실현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9014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5-5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  <a:r>
              <a:rPr lang="ko-KR" altLang="en-US" dirty="0" err="1"/>
              <a:t>오버라이딩으로</a:t>
            </a:r>
            <a:r>
              <a:rPr lang="ko-KR" altLang="en-US" dirty="0"/>
              <a:t> </a:t>
            </a:r>
            <a:r>
              <a:rPr lang="ko-KR" altLang="en-US" dirty="0" err="1"/>
              <a:t>다형성</a:t>
            </a:r>
            <a:r>
              <a:rPr lang="ko-KR" altLang="en-US" dirty="0"/>
              <a:t> 실현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35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51520" y="1412776"/>
            <a:ext cx="3384376" cy="5078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class Shape </a:t>
            </a:r>
            <a:r>
              <a:rPr lang="en-US" altLang="ko-KR" sz="1200" dirty="0"/>
              <a:t>{ // </a:t>
            </a:r>
            <a:r>
              <a:rPr lang="ko-KR" altLang="en-US" sz="1200" dirty="0"/>
              <a:t>슈퍼 클래스</a:t>
            </a:r>
          </a:p>
          <a:p>
            <a:pPr defTabSz="180000"/>
            <a:r>
              <a:rPr lang="en-US" altLang="ko-KR" sz="1200" dirty="0"/>
              <a:t>	public Shape next;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public Shape() { next = null; }</a:t>
            </a:r>
            <a:endParaRPr lang="ko-KR" altLang="en-US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public void </a:t>
            </a:r>
            <a:r>
              <a:rPr lang="en-US" altLang="ko-KR" sz="1200" b="1" dirty="0"/>
              <a:t>draw()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("Shape");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Line extends Shape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public void </a:t>
            </a:r>
            <a:r>
              <a:rPr lang="en-US" altLang="ko-KR" sz="1200" b="1" dirty="0"/>
              <a:t>draw() </a:t>
            </a:r>
            <a:r>
              <a:rPr lang="en-US" altLang="ko-KR" sz="1200" dirty="0"/>
              <a:t>{ // </a:t>
            </a:r>
            <a:r>
              <a:rPr lang="ko-KR" altLang="en-US" sz="1200" dirty="0" err="1"/>
              <a:t>메소드</a:t>
            </a:r>
            <a:r>
              <a:rPr lang="ko-KR" altLang="en-US" sz="1200" dirty="0"/>
              <a:t> </a:t>
            </a:r>
            <a:r>
              <a:rPr lang="ko-KR" altLang="en-US" sz="1200" dirty="0" err="1"/>
              <a:t>오버라이딩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("Line");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</a:t>
            </a:r>
            <a:r>
              <a:rPr lang="en-US" altLang="ko-KR" sz="1200" b="1" dirty="0" err="1"/>
              <a:t>Rect</a:t>
            </a:r>
            <a:r>
              <a:rPr lang="en-US" altLang="ko-KR" sz="1200" b="1" dirty="0"/>
              <a:t> extends Shape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public void </a:t>
            </a:r>
            <a:r>
              <a:rPr lang="en-US" altLang="ko-KR" sz="1200" b="1" dirty="0"/>
              <a:t>draw() </a:t>
            </a:r>
            <a:r>
              <a:rPr lang="en-US" altLang="ko-KR" sz="1200" dirty="0"/>
              <a:t>{ // </a:t>
            </a:r>
            <a:r>
              <a:rPr lang="ko-KR" altLang="en-US" sz="1200" dirty="0" err="1"/>
              <a:t>메소드</a:t>
            </a:r>
            <a:r>
              <a:rPr lang="ko-KR" altLang="en-US" sz="1200" dirty="0"/>
              <a:t> </a:t>
            </a:r>
            <a:r>
              <a:rPr lang="ko-KR" altLang="en-US" sz="1200" dirty="0" err="1"/>
              <a:t>오버라이딩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Rect</a:t>
            </a:r>
            <a:r>
              <a:rPr lang="en-US" altLang="ko-KR" sz="1200" dirty="0"/>
              <a:t>");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Circle extends Shape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public void </a:t>
            </a:r>
            <a:r>
              <a:rPr lang="en-US" altLang="ko-KR" sz="1200" b="1" dirty="0"/>
              <a:t>draw()</a:t>
            </a:r>
            <a:r>
              <a:rPr lang="en-US" altLang="ko-KR" sz="1200" dirty="0"/>
              <a:t> { // </a:t>
            </a:r>
            <a:r>
              <a:rPr lang="ko-KR" altLang="en-US" sz="1200" dirty="0" err="1"/>
              <a:t>메소드</a:t>
            </a:r>
            <a:r>
              <a:rPr lang="ko-KR" altLang="en-US" sz="1200" dirty="0"/>
              <a:t> </a:t>
            </a:r>
            <a:r>
              <a:rPr lang="ko-KR" altLang="en-US" sz="1200" dirty="0" err="1"/>
              <a:t>오버라이딩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("Circle");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786174" y="1412778"/>
            <a:ext cx="5250322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MethodOverridingEx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static void paint(Shape p)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p.draw</a:t>
            </a:r>
            <a:r>
              <a:rPr lang="en-US" altLang="ko-KR" sz="1200" b="1" dirty="0"/>
              <a:t>();</a:t>
            </a:r>
            <a:r>
              <a:rPr lang="en-US" altLang="ko-KR" sz="1200" dirty="0"/>
              <a:t> // p</a:t>
            </a:r>
            <a:r>
              <a:rPr lang="ko-KR" altLang="en-US" sz="1200" dirty="0"/>
              <a:t>가 가리키는 객체 내에 </a:t>
            </a:r>
            <a:r>
              <a:rPr lang="ko-KR" altLang="en-US" sz="1200" dirty="0" err="1"/>
              <a:t>오버라이딩된</a:t>
            </a:r>
            <a:r>
              <a:rPr lang="ko-KR" altLang="en-US" sz="1200" dirty="0"/>
              <a:t> </a:t>
            </a:r>
            <a:r>
              <a:rPr lang="en-US" altLang="ko-KR" sz="1200" dirty="0"/>
              <a:t>draw() </a:t>
            </a:r>
            <a:r>
              <a:rPr lang="ko-KR" altLang="en-US" sz="1200" dirty="0"/>
              <a:t>호출</a:t>
            </a:r>
            <a:r>
              <a:rPr lang="en-US" altLang="ko-KR" sz="1200" dirty="0"/>
              <a:t>. </a:t>
            </a:r>
          </a:p>
          <a:p>
            <a:pPr defTabSz="180000"/>
            <a:r>
              <a:rPr lang="en-US" altLang="ko-KR" sz="1200" dirty="0"/>
              <a:t>					  // </a:t>
            </a:r>
            <a:r>
              <a:rPr lang="ko-KR" altLang="en-US" sz="1200" dirty="0"/>
              <a:t>동적 바인딩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Line </a:t>
            </a:r>
            <a:r>
              <a:rPr lang="en-US" altLang="ko-KR" sz="1200" dirty="0" err="1"/>
              <a:t>line</a:t>
            </a:r>
            <a:r>
              <a:rPr lang="en-US" altLang="ko-KR" sz="1200" dirty="0"/>
              <a:t> = new Line();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/>
              <a:t>paint(line); </a:t>
            </a:r>
            <a:endParaRPr lang="ko-KR" altLang="en-US" sz="1200" b="1" dirty="0"/>
          </a:p>
          <a:p>
            <a:pPr defTabSz="180000"/>
            <a:r>
              <a:rPr lang="en-US" altLang="ko-KR" sz="1200" b="1" dirty="0"/>
              <a:t>		paint(new Shape()); </a:t>
            </a:r>
            <a:endParaRPr lang="ko-KR" altLang="en-US" sz="1200" b="1" dirty="0"/>
          </a:p>
          <a:p>
            <a:pPr defTabSz="180000"/>
            <a:r>
              <a:rPr lang="en-US" altLang="ko-KR" sz="1200" b="1" dirty="0"/>
              <a:t>		paint(new Line()); </a:t>
            </a:r>
            <a:endParaRPr lang="ko-KR" altLang="en-US" sz="1200" b="1" dirty="0"/>
          </a:p>
          <a:p>
            <a:pPr defTabSz="180000"/>
            <a:r>
              <a:rPr lang="en-US" altLang="ko-KR" sz="1200" b="1" dirty="0"/>
              <a:t>		paint(new </a:t>
            </a:r>
            <a:r>
              <a:rPr lang="en-US" altLang="ko-KR" sz="1200" b="1" dirty="0" err="1"/>
              <a:t>Rect</a:t>
            </a:r>
            <a:r>
              <a:rPr lang="en-US" altLang="ko-KR" sz="1200" b="1" dirty="0"/>
              <a:t>()); </a:t>
            </a:r>
          </a:p>
          <a:p>
            <a:pPr defTabSz="180000"/>
            <a:r>
              <a:rPr lang="en-US" altLang="ko-KR" sz="1200" b="1" dirty="0"/>
              <a:t>		paint(new Circle()); </a:t>
            </a:r>
            <a:endParaRPr lang="ko-KR" altLang="en-US" sz="1200" b="1" dirty="0"/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760186" y="4365104"/>
            <a:ext cx="5178313" cy="1015663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Line</a:t>
            </a:r>
          </a:p>
          <a:p>
            <a:r>
              <a:rPr lang="en-US" altLang="ko-KR" sz="1200" dirty="0"/>
              <a:t>Shape</a:t>
            </a:r>
          </a:p>
          <a:p>
            <a:r>
              <a:rPr lang="en-US" altLang="ko-KR" sz="1200" dirty="0"/>
              <a:t>Line</a:t>
            </a:r>
          </a:p>
          <a:p>
            <a:r>
              <a:rPr lang="en-US" altLang="ko-KR" sz="1200" dirty="0" err="1"/>
              <a:t>Rect</a:t>
            </a:r>
            <a:endParaRPr lang="en-US" altLang="ko-KR" sz="1200" dirty="0"/>
          </a:p>
          <a:p>
            <a:r>
              <a:rPr lang="en-US" altLang="ko-KR" sz="1200" dirty="0"/>
              <a:t>Circle</a:t>
            </a:r>
          </a:p>
        </p:txBody>
      </p:sp>
    </p:spTree>
    <p:extLst>
      <p:ext uri="{BB962C8B-B14F-4D97-AF65-F5344CB8AC3E}">
        <p14:creationId xmlns:p14="http://schemas.microsoft.com/office/powerpoint/2010/main" val="11041109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188640"/>
            <a:ext cx="6408712" cy="6136171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36</a:t>
            </a:fld>
            <a:endParaRPr lang="ko-KR" altLang="en-US"/>
          </a:p>
        </p:txBody>
      </p:sp>
      <p:sp>
        <p:nvSpPr>
          <p:cNvPr id="108" name="제목 1"/>
          <p:cNvSpPr>
            <a:spLocks noGrp="1"/>
          </p:cNvSpPr>
          <p:nvPr>
            <p:ph type="title" idx="4294967295"/>
          </p:nvPr>
        </p:nvSpPr>
        <p:spPr>
          <a:xfrm>
            <a:off x="107504" y="476672"/>
            <a:ext cx="2016224" cy="720080"/>
          </a:xfrm>
        </p:spPr>
        <p:txBody>
          <a:bodyPr>
            <a:noAutofit/>
          </a:bodyPr>
          <a:lstStyle/>
          <a:p>
            <a:r>
              <a:rPr lang="ko-KR" altLang="en-US" sz="2000" dirty="0"/>
              <a:t>예제 실행</a:t>
            </a:r>
            <a:br>
              <a:rPr lang="en-US" altLang="ko-KR" sz="2000" dirty="0"/>
            </a:br>
            <a:r>
              <a:rPr lang="ko-KR" altLang="en-US" sz="2000" dirty="0"/>
              <a:t>과정</a:t>
            </a:r>
          </a:p>
        </p:txBody>
      </p:sp>
    </p:spTree>
    <p:extLst>
      <p:ext uri="{BB962C8B-B14F-4D97-AF65-F5344CB8AC3E}">
        <p14:creationId xmlns:p14="http://schemas.microsoft.com/office/powerpoint/2010/main" val="3992023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058" y="4456282"/>
            <a:ext cx="6318226" cy="2260891"/>
          </a:xfrm>
          <a:prstGeom prst="rect">
            <a:avLst/>
          </a:prstGeom>
        </p:spPr>
      </p:pic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0" y="260350"/>
            <a:ext cx="8153400" cy="990600"/>
          </a:xfrm>
        </p:spPr>
        <p:txBody>
          <a:bodyPr/>
          <a:lstStyle/>
          <a:p>
            <a:r>
              <a:rPr lang="ko-KR" altLang="en-US" dirty="0" err="1"/>
              <a:t>오버라이딩</a:t>
            </a:r>
            <a:r>
              <a:rPr lang="ko-KR" altLang="en-US" dirty="0"/>
              <a:t> 활용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91880" y="116632"/>
            <a:ext cx="4143404" cy="43396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>
            <a:defPPr>
              <a:defRPr lang="ko-KR"/>
            </a:defPPr>
            <a:lvl1pPr defTabSz="180000">
              <a:defRPr sz="1200" b="1"/>
            </a:lvl1pPr>
          </a:lstStyle>
          <a:p>
            <a:r>
              <a:rPr lang="en-US" altLang="ko-KR" b="0" dirty="0"/>
              <a:t>// </a:t>
            </a:r>
            <a:r>
              <a:rPr lang="ko-KR" altLang="en-US" b="0" dirty="0"/>
              <a:t>예제 </a:t>
            </a:r>
            <a:r>
              <a:rPr lang="en-US" altLang="ko-KR" b="0" dirty="0"/>
              <a:t>5-5</a:t>
            </a:r>
            <a:r>
              <a:rPr lang="ko-KR" altLang="en-US" b="0" dirty="0"/>
              <a:t>의 </a:t>
            </a:r>
            <a:r>
              <a:rPr lang="en-US" altLang="ko-KR" b="0" dirty="0"/>
              <a:t>Shape, Line, </a:t>
            </a:r>
            <a:r>
              <a:rPr lang="en-US" altLang="ko-KR" b="0" dirty="0" err="1"/>
              <a:t>Rect</a:t>
            </a:r>
            <a:r>
              <a:rPr lang="en-US" altLang="ko-KR" b="0" dirty="0"/>
              <a:t>, Circle </a:t>
            </a:r>
            <a:r>
              <a:rPr lang="ko-KR" altLang="en-US" b="0" dirty="0"/>
              <a:t>클래스 활용</a:t>
            </a:r>
          </a:p>
          <a:p>
            <a:r>
              <a:rPr lang="en-US" altLang="ko-KR" b="0" dirty="0"/>
              <a:t>public class </a:t>
            </a:r>
            <a:r>
              <a:rPr lang="en-US" altLang="ko-KR" b="0" dirty="0" err="1"/>
              <a:t>UsingOverride</a:t>
            </a:r>
            <a:r>
              <a:rPr lang="en-US" altLang="ko-KR" b="0" dirty="0"/>
              <a:t> {</a:t>
            </a:r>
          </a:p>
          <a:p>
            <a:r>
              <a:rPr lang="en-US" altLang="ko-KR" b="0" dirty="0"/>
              <a:t>	public static void main(String [] </a:t>
            </a:r>
            <a:r>
              <a:rPr lang="en-US" altLang="ko-KR" b="0" dirty="0" err="1"/>
              <a:t>args</a:t>
            </a:r>
            <a:r>
              <a:rPr lang="en-US" altLang="ko-KR" b="0" dirty="0"/>
              <a:t>) {</a:t>
            </a:r>
          </a:p>
          <a:p>
            <a:r>
              <a:rPr lang="en-US" altLang="ko-KR" b="0" dirty="0"/>
              <a:t>		Shape start, last, </a:t>
            </a:r>
            <a:r>
              <a:rPr lang="en-US" altLang="ko-KR" b="0" dirty="0" err="1"/>
              <a:t>obj</a:t>
            </a:r>
            <a:r>
              <a:rPr lang="en-US" altLang="ko-KR" b="0" dirty="0"/>
              <a:t>;</a:t>
            </a:r>
          </a:p>
          <a:p>
            <a:r>
              <a:rPr lang="en-US" altLang="ko-KR" b="0" dirty="0"/>
              <a:t>		// </a:t>
            </a:r>
            <a:r>
              <a:rPr lang="ko-KR" altLang="en-US" b="0" dirty="0" err="1"/>
              <a:t>링크드</a:t>
            </a:r>
            <a:r>
              <a:rPr lang="ko-KR" altLang="en-US" b="0" dirty="0"/>
              <a:t> 리스트로 도형 생성하여 연결</a:t>
            </a:r>
          </a:p>
          <a:p>
            <a:r>
              <a:rPr lang="en-US" altLang="ko-KR" b="0" dirty="0"/>
              <a:t>		</a:t>
            </a:r>
            <a:r>
              <a:rPr lang="en-US" altLang="ko-KR" dirty="0"/>
              <a:t>start = new Line()</a:t>
            </a:r>
            <a:r>
              <a:rPr lang="en-US" altLang="ko-KR" b="0" dirty="0"/>
              <a:t>; // Line </a:t>
            </a:r>
            <a:r>
              <a:rPr lang="ko-KR" altLang="en-US" b="0" dirty="0"/>
              <a:t>객체 연결</a:t>
            </a:r>
          </a:p>
          <a:p>
            <a:r>
              <a:rPr lang="en-US" altLang="ko-KR" b="0" dirty="0"/>
              <a:t>		last = start;</a:t>
            </a:r>
          </a:p>
          <a:p>
            <a:r>
              <a:rPr lang="en-US" altLang="ko-KR" b="0" dirty="0"/>
              <a:t>		</a:t>
            </a:r>
            <a:r>
              <a:rPr lang="en-US" altLang="ko-KR" dirty="0" err="1"/>
              <a:t>obj</a:t>
            </a:r>
            <a:r>
              <a:rPr lang="en-US" altLang="ko-KR" dirty="0"/>
              <a:t> = new </a:t>
            </a:r>
            <a:r>
              <a:rPr lang="en-US" altLang="ko-KR" dirty="0" err="1"/>
              <a:t>Rect</a:t>
            </a:r>
            <a:r>
              <a:rPr lang="en-US" altLang="ko-KR" dirty="0"/>
              <a:t>();</a:t>
            </a:r>
          </a:p>
          <a:p>
            <a:r>
              <a:rPr lang="en-US" altLang="ko-KR" b="0" dirty="0"/>
              <a:t>		</a:t>
            </a:r>
            <a:r>
              <a:rPr lang="en-US" altLang="ko-KR" b="0" dirty="0" err="1"/>
              <a:t>last.next</a:t>
            </a:r>
            <a:r>
              <a:rPr lang="en-US" altLang="ko-KR" b="0" dirty="0"/>
              <a:t> = </a:t>
            </a:r>
            <a:r>
              <a:rPr lang="en-US" altLang="ko-KR" b="0" dirty="0" err="1"/>
              <a:t>obj</a:t>
            </a:r>
            <a:r>
              <a:rPr lang="en-US" altLang="ko-KR" b="0" dirty="0"/>
              <a:t>; // </a:t>
            </a:r>
            <a:r>
              <a:rPr lang="en-US" altLang="ko-KR" b="0" dirty="0" err="1"/>
              <a:t>Rect</a:t>
            </a:r>
            <a:r>
              <a:rPr lang="en-US" altLang="ko-KR" b="0" dirty="0"/>
              <a:t> </a:t>
            </a:r>
            <a:r>
              <a:rPr lang="ko-KR" altLang="en-US" b="0" dirty="0"/>
              <a:t>객체 연결</a:t>
            </a:r>
          </a:p>
          <a:p>
            <a:r>
              <a:rPr lang="en-US" altLang="ko-KR" b="0" dirty="0"/>
              <a:t>		last = </a:t>
            </a:r>
            <a:r>
              <a:rPr lang="en-US" altLang="ko-KR" b="0" dirty="0" err="1"/>
              <a:t>obj</a:t>
            </a:r>
            <a:r>
              <a:rPr lang="en-US" altLang="ko-KR" b="0" dirty="0"/>
              <a:t>;</a:t>
            </a:r>
          </a:p>
          <a:p>
            <a:r>
              <a:rPr lang="en-US" altLang="ko-KR" b="0" dirty="0"/>
              <a:t>		</a:t>
            </a:r>
            <a:r>
              <a:rPr lang="en-US" altLang="ko-KR" dirty="0" err="1"/>
              <a:t>obj</a:t>
            </a:r>
            <a:r>
              <a:rPr lang="en-US" altLang="ko-KR" dirty="0"/>
              <a:t> = new Line(); </a:t>
            </a:r>
            <a:r>
              <a:rPr lang="en-US" altLang="ko-KR" b="0" dirty="0"/>
              <a:t>// Line </a:t>
            </a:r>
            <a:r>
              <a:rPr lang="ko-KR" altLang="en-US" b="0" dirty="0"/>
              <a:t>객체 연결</a:t>
            </a:r>
          </a:p>
          <a:p>
            <a:r>
              <a:rPr lang="en-US" altLang="ko-KR" b="0" dirty="0"/>
              <a:t>		</a:t>
            </a:r>
            <a:r>
              <a:rPr lang="en-US" altLang="ko-KR" b="0" dirty="0" err="1"/>
              <a:t>last.next</a:t>
            </a:r>
            <a:r>
              <a:rPr lang="en-US" altLang="ko-KR" b="0" dirty="0"/>
              <a:t> = </a:t>
            </a:r>
            <a:r>
              <a:rPr lang="en-US" altLang="ko-KR" b="0" dirty="0" err="1"/>
              <a:t>obj</a:t>
            </a:r>
            <a:r>
              <a:rPr lang="en-US" altLang="ko-KR" b="0" dirty="0"/>
              <a:t>;</a:t>
            </a:r>
          </a:p>
          <a:p>
            <a:r>
              <a:rPr lang="en-US" altLang="ko-KR" b="0" dirty="0"/>
              <a:t>		last = </a:t>
            </a:r>
            <a:r>
              <a:rPr lang="en-US" altLang="ko-KR" b="0" dirty="0" err="1"/>
              <a:t>obj</a:t>
            </a:r>
            <a:r>
              <a:rPr lang="en-US" altLang="ko-KR" b="0" dirty="0"/>
              <a:t>;</a:t>
            </a:r>
          </a:p>
          <a:p>
            <a:r>
              <a:rPr lang="en-US" altLang="ko-KR" b="0" dirty="0"/>
              <a:t>		</a:t>
            </a:r>
            <a:r>
              <a:rPr lang="en-US" altLang="ko-KR" dirty="0" err="1"/>
              <a:t>obj</a:t>
            </a:r>
            <a:r>
              <a:rPr lang="en-US" altLang="ko-KR" dirty="0"/>
              <a:t> = new Circle(); </a:t>
            </a:r>
            <a:r>
              <a:rPr lang="en-US" altLang="ko-KR" b="0" dirty="0"/>
              <a:t>// Circle </a:t>
            </a:r>
            <a:r>
              <a:rPr lang="ko-KR" altLang="en-US" b="0" dirty="0"/>
              <a:t>객체 연결</a:t>
            </a:r>
          </a:p>
          <a:p>
            <a:r>
              <a:rPr lang="en-US" altLang="ko-KR" b="0" dirty="0"/>
              <a:t>		</a:t>
            </a:r>
            <a:r>
              <a:rPr lang="en-US" altLang="ko-KR" b="0" dirty="0" err="1"/>
              <a:t>last.next</a:t>
            </a:r>
            <a:r>
              <a:rPr lang="en-US" altLang="ko-KR" b="0" dirty="0"/>
              <a:t> = </a:t>
            </a:r>
            <a:r>
              <a:rPr lang="en-US" altLang="ko-KR" b="0" dirty="0" err="1"/>
              <a:t>obj</a:t>
            </a:r>
            <a:r>
              <a:rPr lang="en-US" altLang="ko-KR" b="0" dirty="0"/>
              <a:t>;</a:t>
            </a:r>
          </a:p>
          <a:p>
            <a:r>
              <a:rPr lang="en-US" altLang="ko-KR" b="0" dirty="0"/>
              <a:t>		// </a:t>
            </a:r>
            <a:r>
              <a:rPr lang="ko-KR" altLang="en-US" b="0" dirty="0"/>
              <a:t>모든 도형 출력</a:t>
            </a:r>
          </a:p>
          <a:p>
            <a:r>
              <a:rPr lang="en-US" altLang="ko-KR" b="0" dirty="0"/>
              <a:t>		Shape p = start;</a:t>
            </a:r>
          </a:p>
          <a:p>
            <a:r>
              <a:rPr lang="en-US" altLang="ko-KR" dirty="0"/>
              <a:t>		while(p != null) {</a:t>
            </a:r>
          </a:p>
          <a:p>
            <a:r>
              <a:rPr lang="en-US" altLang="ko-KR" dirty="0"/>
              <a:t>			</a:t>
            </a:r>
            <a:r>
              <a:rPr lang="en-US" altLang="ko-KR" dirty="0" err="1"/>
              <a:t>p.draw</a:t>
            </a:r>
            <a:r>
              <a:rPr lang="en-US" altLang="ko-KR" dirty="0"/>
              <a:t>();</a:t>
            </a:r>
          </a:p>
          <a:p>
            <a:r>
              <a:rPr lang="en-US" altLang="ko-KR" dirty="0"/>
              <a:t>			p = </a:t>
            </a:r>
            <a:r>
              <a:rPr lang="en-US" altLang="ko-KR" dirty="0" err="1"/>
              <a:t>p.next</a:t>
            </a:r>
            <a:r>
              <a:rPr lang="en-US" altLang="ko-KR" dirty="0"/>
              <a:t>;</a:t>
            </a:r>
          </a:p>
          <a:p>
            <a:r>
              <a:rPr lang="en-US" altLang="ko-KR" dirty="0"/>
              <a:t>		}</a:t>
            </a:r>
          </a:p>
          <a:p>
            <a:r>
              <a:rPr lang="en-US" altLang="ko-KR" b="0" dirty="0"/>
              <a:t>	}</a:t>
            </a:r>
          </a:p>
          <a:p>
            <a:r>
              <a:rPr lang="en-US" altLang="ko-KR" b="0" dirty="0"/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740352" y="3709007"/>
            <a:ext cx="565604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rgbClr val="00B050"/>
                </a:solidFill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</a:rPr>
              <a:t>Line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Rect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Line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Circle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0886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980728"/>
            <a:ext cx="7654290" cy="5394960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38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564077" y="199077"/>
            <a:ext cx="8153400" cy="679450"/>
          </a:xfrm>
        </p:spPr>
        <p:txBody>
          <a:bodyPr/>
          <a:lstStyle/>
          <a:p>
            <a:r>
              <a:rPr lang="ko-KR" altLang="en-US" dirty="0"/>
              <a:t>동적 바인딩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9552" y="900009"/>
            <a:ext cx="38635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실행할 </a:t>
            </a:r>
            <a:r>
              <a:rPr lang="ko-KR" altLang="en-US" sz="1400" dirty="0" err="1"/>
              <a:t>메소드를</a:t>
            </a:r>
            <a:r>
              <a:rPr lang="ko-KR" altLang="en-US" sz="1400" dirty="0"/>
              <a:t> 실행 시</a:t>
            </a:r>
            <a:r>
              <a:rPr lang="en-US" altLang="ko-KR" sz="1400" dirty="0"/>
              <a:t>(run time)</a:t>
            </a:r>
            <a:r>
              <a:rPr lang="ko-KR" altLang="en-US" sz="1400" dirty="0"/>
              <a:t>에 결정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err="1"/>
              <a:t>오버라이딩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메소드가</a:t>
            </a:r>
            <a:r>
              <a:rPr lang="ko-KR" altLang="en-US" sz="1400" dirty="0"/>
              <a:t> 항상 호출</a:t>
            </a:r>
          </a:p>
        </p:txBody>
      </p:sp>
    </p:spTree>
    <p:extLst>
      <p:ext uri="{BB962C8B-B14F-4D97-AF65-F5344CB8AC3E}">
        <p14:creationId xmlns:p14="http://schemas.microsoft.com/office/powerpoint/2010/main" val="24827403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1412776"/>
            <a:ext cx="7366630" cy="521152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오버라이딩과</a:t>
            </a:r>
            <a:r>
              <a:rPr lang="ko-KR" altLang="en-US" dirty="0"/>
              <a:t> </a:t>
            </a:r>
            <a:r>
              <a:rPr lang="en-US" altLang="ko-KR" dirty="0"/>
              <a:t>super </a:t>
            </a:r>
            <a:r>
              <a:rPr lang="ko-KR" altLang="en-US" dirty="0"/>
              <a:t>키워드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8563" y="1412776"/>
            <a:ext cx="4457937" cy="830997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altLang="ko-KR" sz="1200" dirty="0"/>
              <a:t> super</a:t>
            </a:r>
            <a:r>
              <a:rPr lang="ko-KR" altLang="en-US" sz="1200" dirty="0"/>
              <a:t>는 슈퍼 클래스의 멤버를 접근할 때 사용되는 </a:t>
            </a:r>
            <a:r>
              <a:rPr lang="ko-KR" altLang="en-US" sz="1200" dirty="0" err="1"/>
              <a:t>레퍼런스</a:t>
            </a:r>
            <a:endParaRPr lang="en-US" altLang="ko-KR" sz="1200" dirty="0"/>
          </a:p>
          <a:p>
            <a:pPr>
              <a:buFont typeface="Arial" pitchFamily="34" charset="0"/>
              <a:buChar char="•"/>
            </a:pPr>
            <a:r>
              <a:rPr lang="ko-KR" altLang="en-US" sz="1200" dirty="0"/>
              <a:t> 서브 클래스에서만 사용</a:t>
            </a:r>
            <a:endParaRPr lang="en-US" altLang="ko-KR" sz="1200" dirty="0"/>
          </a:p>
          <a:p>
            <a:pPr>
              <a:buFont typeface="Arial" pitchFamily="34" charset="0"/>
              <a:buChar char="•"/>
            </a:pPr>
            <a:r>
              <a:rPr lang="ko-KR" altLang="en-US" sz="1200" dirty="0"/>
              <a:t> 슈퍼 클래스의 </a:t>
            </a:r>
            <a:r>
              <a:rPr lang="ko-KR" altLang="en-US" sz="1200" dirty="0" err="1"/>
              <a:t>메소드</a:t>
            </a:r>
            <a:r>
              <a:rPr lang="ko-KR" altLang="en-US" sz="1200" dirty="0"/>
              <a:t> 호출</a:t>
            </a:r>
            <a:endParaRPr lang="en-US" altLang="ko-KR" sz="1200" dirty="0"/>
          </a:p>
          <a:p>
            <a:pPr>
              <a:buFont typeface="Arial" pitchFamily="34" charset="0"/>
              <a:buChar char="•"/>
            </a:pPr>
            <a:r>
              <a:rPr lang="en-US" altLang="ko-KR" sz="1200" dirty="0"/>
              <a:t> </a:t>
            </a:r>
            <a:r>
              <a:rPr lang="ko-KR" altLang="en-US" sz="1200" dirty="0"/>
              <a:t>컴파일러는 </a:t>
            </a:r>
            <a:r>
              <a:rPr lang="en-US" altLang="ko-KR" sz="1200" dirty="0"/>
              <a:t>super</a:t>
            </a:r>
            <a:r>
              <a:rPr lang="ko-KR" altLang="en-US" sz="1200" dirty="0"/>
              <a:t>의 접근을 </a:t>
            </a:r>
            <a:r>
              <a:rPr lang="ko-KR" altLang="en-US" sz="1200" b="1" dirty="0"/>
              <a:t>정적 바인딩</a:t>
            </a:r>
            <a:r>
              <a:rPr lang="ko-KR" altLang="en-US" sz="1200" dirty="0"/>
              <a:t>으로 처리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1769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클래스</a:t>
            </a:r>
            <a:r>
              <a:rPr lang="en-US" altLang="ko-KR"/>
              <a:t> </a:t>
            </a:r>
            <a:r>
              <a:rPr lang="ko-KR" altLang="en-US"/>
              <a:t>상속과 객체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자바의 상속 선언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부모 클래스 </a:t>
            </a:r>
            <a:r>
              <a:rPr lang="en-US" altLang="ko-KR" dirty="0"/>
              <a:t>-&gt; </a:t>
            </a:r>
            <a:r>
              <a:rPr lang="ko-KR" altLang="en-US" dirty="0"/>
              <a:t>슈퍼 클래스</a:t>
            </a:r>
            <a:r>
              <a:rPr lang="en-US" altLang="ko-KR" dirty="0"/>
              <a:t>(super class)</a:t>
            </a:r>
            <a:r>
              <a:rPr lang="ko-KR" altLang="en-US" dirty="0"/>
              <a:t>로 부름</a:t>
            </a:r>
            <a:endParaRPr lang="en-US" altLang="ko-KR" dirty="0"/>
          </a:p>
          <a:p>
            <a:pPr lvl="1"/>
            <a:r>
              <a:rPr lang="ko-KR" altLang="en-US" dirty="0"/>
              <a:t>자식</a:t>
            </a:r>
            <a:r>
              <a:rPr lang="en-US" altLang="ko-KR" dirty="0"/>
              <a:t> </a:t>
            </a:r>
            <a:r>
              <a:rPr lang="ko-KR" altLang="en-US" dirty="0"/>
              <a:t>클래스 </a:t>
            </a:r>
            <a:r>
              <a:rPr lang="en-US" altLang="ko-KR" dirty="0"/>
              <a:t>-&gt; </a:t>
            </a:r>
            <a:r>
              <a:rPr lang="ko-KR" altLang="en-US" dirty="0"/>
              <a:t>서브 클래스</a:t>
            </a:r>
            <a:r>
              <a:rPr lang="en-US" altLang="ko-KR" dirty="0"/>
              <a:t>(sub class)</a:t>
            </a:r>
            <a:r>
              <a:rPr lang="ko-KR" altLang="en-US" dirty="0"/>
              <a:t>로 부름</a:t>
            </a:r>
            <a:endParaRPr lang="en-US" altLang="ko-KR" dirty="0"/>
          </a:p>
          <a:p>
            <a:pPr lvl="1"/>
            <a:r>
              <a:rPr lang="en-US" altLang="ko-KR" dirty="0"/>
              <a:t>extends </a:t>
            </a:r>
            <a:r>
              <a:rPr lang="ko-KR" altLang="en-US" dirty="0"/>
              <a:t>키워드 사용</a:t>
            </a:r>
            <a:endParaRPr lang="en-US" altLang="ko-KR" dirty="0"/>
          </a:p>
          <a:p>
            <a:pPr lvl="2"/>
            <a:r>
              <a:rPr lang="ko-KR" altLang="en-US" dirty="0"/>
              <a:t>슈퍼</a:t>
            </a:r>
            <a:r>
              <a:rPr lang="en-US" altLang="ko-KR" dirty="0"/>
              <a:t> </a:t>
            </a:r>
            <a:r>
              <a:rPr lang="ko-KR" altLang="en-US" dirty="0"/>
              <a:t>클래스를 확장한다는 개념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9592" y="1840664"/>
            <a:ext cx="7757484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public class Person {</a:t>
            </a:r>
          </a:p>
          <a:p>
            <a:pPr lvl="1"/>
            <a:r>
              <a:rPr lang="en-US" altLang="ko-KR" sz="1400" dirty="0"/>
              <a:t>...</a:t>
            </a:r>
          </a:p>
          <a:p>
            <a:r>
              <a:rPr lang="en-US" altLang="ko-KR" sz="1400" dirty="0"/>
              <a:t>}</a:t>
            </a:r>
          </a:p>
          <a:p>
            <a:r>
              <a:rPr lang="en-US" altLang="ko-KR" sz="1400" dirty="0"/>
              <a:t>public class Student </a:t>
            </a:r>
            <a:r>
              <a:rPr lang="en-US" altLang="ko-KR" sz="1400" b="1" dirty="0">
                <a:solidFill>
                  <a:srgbClr val="FF0000"/>
                </a:solidFill>
              </a:rPr>
              <a:t>extends</a:t>
            </a:r>
            <a:r>
              <a:rPr lang="en-US" altLang="ko-KR" sz="1400" dirty="0"/>
              <a:t> Person { // Person</a:t>
            </a:r>
            <a:r>
              <a:rPr lang="ko-KR" altLang="en-US" sz="1400" dirty="0"/>
              <a:t>을 상속받는 클래스 </a:t>
            </a:r>
            <a:r>
              <a:rPr lang="en-US" altLang="ko-KR" sz="1400" dirty="0"/>
              <a:t>Student </a:t>
            </a:r>
            <a:r>
              <a:rPr lang="ko-KR" altLang="en-US" sz="1400" dirty="0"/>
              <a:t>선언</a:t>
            </a:r>
          </a:p>
          <a:p>
            <a:pPr lvl="1"/>
            <a:r>
              <a:rPr lang="en-US" altLang="ko-KR" sz="1400" dirty="0"/>
              <a:t>...</a:t>
            </a:r>
            <a:endParaRPr lang="ko-KR" altLang="en-US" sz="1400" dirty="0"/>
          </a:p>
          <a:p>
            <a:r>
              <a:rPr lang="en-US" altLang="ko-KR" sz="1400" dirty="0"/>
              <a:t>}</a:t>
            </a:r>
            <a:endParaRPr lang="ko-KR" altLang="en-US" sz="1400" dirty="0"/>
          </a:p>
          <a:p>
            <a:r>
              <a:rPr lang="en-US" altLang="ko-KR" sz="1400" dirty="0"/>
              <a:t>public class </a:t>
            </a:r>
            <a:r>
              <a:rPr lang="en-US" altLang="ko-KR" sz="1400" dirty="0" err="1"/>
              <a:t>StudentWorker</a:t>
            </a:r>
            <a:r>
              <a:rPr lang="en-US" altLang="ko-KR" sz="1400" dirty="0"/>
              <a:t> </a:t>
            </a:r>
            <a:r>
              <a:rPr lang="en-US" altLang="ko-KR" sz="1400" b="1" dirty="0">
                <a:solidFill>
                  <a:srgbClr val="FF0000"/>
                </a:solidFill>
              </a:rPr>
              <a:t>extends</a:t>
            </a:r>
            <a:r>
              <a:rPr lang="en-US" altLang="ko-KR" sz="1400" dirty="0"/>
              <a:t> Student { // Student</a:t>
            </a:r>
            <a:r>
              <a:rPr lang="ko-KR" altLang="en-US" sz="1400" dirty="0"/>
              <a:t>를 상속받는 </a:t>
            </a:r>
            <a:r>
              <a:rPr lang="en-US" altLang="ko-KR" sz="1400" dirty="0" err="1"/>
              <a:t>StudentWorker</a:t>
            </a:r>
            <a:r>
              <a:rPr lang="en-US" altLang="ko-KR" sz="1400" dirty="0"/>
              <a:t> </a:t>
            </a:r>
            <a:r>
              <a:rPr lang="ko-KR" altLang="en-US" sz="1400" dirty="0"/>
              <a:t>선언</a:t>
            </a:r>
          </a:p>
          <a:p>
            <a:pPr lvl="1"/>
            <a:r>
              <a:rPr lang="en-US" altLang="ko-KR" sz="1400" dirty="0"/>
              <a:t>...</a:t>
            </a:r>
            <a:endParaRPr lang="ko-KR" altLang="en-US" sz="1400" dirty="0"/>
          </a:p>
          <a:p>
            <a:r>
              <a:rPr lang="en-US" altLang="ko-KR" sz="1400" dirty="0"/>
              <a:t>}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7495538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5-6 : </a:t>
            </a:r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  <a:r>
              <a:rPr lang="ko-KR" altLang="en-US" dirty="0" err="1"/>
              <a:t>오버라이딩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40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467544" y="1371000"/>
            <a:ext cx="82089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게임에서 무기를 표현하는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Weapon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만들고 살상능력을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리턴하는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fire()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메소드를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작성하면 다음과 같다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fire()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은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1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리턴한다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27984" y="6109299"/>
            <a:ext cx="4572000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rgbClr val="00B050"/>
                </a:solidFill>
              </a:defRPr>
            </a:lvl1pPr>
          </a:lstStyle>
          <a:p>
            <a:r>
              <a:rPr lang="ko-KR" altLang="en-US" dirty="0">
                <a:solidFill>
                  <a:schemeClr val="tx1"/>
                </a:solidFill>
              </a:rPr>
              <a:t>기본 무기의 살상 능력은 </a:t>
            </a:r>
            <a:r>
              <a:rPr lang="en-US" altLang="ko-KR" dirty="0">
                <a:solidFill>
                  <a:schemeClr val="tx1"/>
                </a:solidFill>
              </a:rPr>
              <a:t>1</a:t>
            </a:r>
          </a:p>
          <a:p>
            <a:r>
              <a:rPr lang="ko-KR" altLang="en-US" dirty="0">
                <a:solidFill>
                  <a:schemeClr val="tx1"/>
                </a:solidFill>
              </a:rPr>
              <a:t>대포의 살상 능력은 </a:t>
            </a:r>
            <a:r>
              <a:rPr lang="en-US" altLang="ko-KR" dirty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슬라이드 번호 개체 틀 1"/>
          <p:cNvSpPr txBox="1">
            <a:spLocks/>
          </p:cNvSpPr>
          <p:nvPr/>
        </p:nvSpPr>
        <p:spPr>
          <a:xfrm>
            <a:off x="152400" y="1424622"/>
            <a:ext cx="533400" cy="244476"/>
          </a:xfrm>
          <a:prstGeom prst="rect">
            <a:avLst/>
          </a:prstGeom>
        </p:spPr>
        <p:txBody>
          <a:bodyPr vert="horz" anchor="ctr" anchorCtr="0">
            <a:normAutofit fontScale="85000" lnSpcReduction="20000"/>
          </a:bodyPr>
          <a:lstStyle>
            <a:defPPr>
              <a:defRPr lang="ko-KR"/>
            </a:defPPr>
            <a:lvl1pPr marL="0" algn="ctr" defTabSz="914400" rtl="0" eaLnBrk="1" latinLnBrk="0" hangingPunct="1">
              <a:defRPr kumimoji="0"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A6BD2C2-3D3B-4E94-BD92-61B02C5F4DEE}" type="slidenum">
              <a:rPr lang="ko-KR" altLang="en-US" smtClean="0"/>
              <a:pPr/>
              <a:t>40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90321" y="1939270"/>
            <a:ext cx="3682575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class Weapon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protected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b="1" dirty="0"/>
              <a:t>fire()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	return 1; // </a:t>
            </a:r>
            <a:r>
              <a:rPr lang="ko-KR" altLang="en-US" sz="1200" dirty="0"/>
              <a:t>무기는 기본적으로 한 명만 살상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1" name="직사각형 10"/>
          <p:cNvSpPr/>
          <p:nvPr/>
        </p:nvSpPr>
        <p:spPr>
          <a:xfrm>
            <a:off x="524675" y="3284984"/>
            <a:ext cx="824137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대포를 구현하기 위해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Weapon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 상속받는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Cannon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Cannon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은 살상능력이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10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fire()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메소드를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이에 맞게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오버라이딩하라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main()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 작성하여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오버라이딩을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테스트하라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96230" y="3880212"/>
            <a:ext cx="3676666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class Cannon extends Weapon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@Override</a:t>
            </a:r>
          </a:p>
          <a:p>
            <a:pPr defTabSz="180000"/>
            <a:r>
              <a:rPr lang="en-US" altLang="ko-KR" sz="1200" dirty="0"/>
              <a:t>	protected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b="1" dirty="0"/>
              <a:t>fire() </a:t>
            </a:r>
            <a:r>
              <a:rPr lang="en-US" altLang="ko-KR" sz="1200" dirty="0"/>
              <a:t>{ // </a:t>
            </a:r>
            <a:r>
              <a:rPr lang="ko-KR" altLang="en-US" sz="1200" dirty="0" err="1"/>
              <a:t>오버라이딩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	return 10; // </a:t>
            </a:r>
            <a:r>
              <a:rPr lang="ko-KR" altLang="en-US" sz="1200" dirty="0"/>
              <a:t>대포는 한 번에 </a:t>
            </a:r>
            <a:r>
              <a:rPr lang="en-US" altLang="ko-KR" sz="1200" dirty="0"/>
              <a:t>10</a:t>
            </a:r>
            <a:r>
              <a:rPr lang="ko-KR" altLang="en-US" sz="1200" dirty="0"/>
              <a:t>명을 살상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4427984" y="3891507"/>
            <a:ext cx="4572000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public class Overriding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Weapon </a:t>
            </a:r>
            <a:r>
              <a:rPr lang="en-US" altLang="ko-KR" sz="1200" dirty="0" err="1"/>
              <a:t>weapon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/>
              <a:t>weapon = new Weapon();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기본 무기의 살상 능력은 </a:t>
            </a:r>
            <a:r>
              <a:rPr lang="en-US" altLang="ko-KR" sz="1200" dirty="0"/>
              <a:t>" + </a:t>
            </a:r>
          </a:p>
          <a:p>
            <a:pPr defTabSz="180000"/>
            <a:r>
              <a:rPr lang="en-US" altLang="ko-KR" sz="1200" dirty="0"/>
              <a:t>										</a:t>
            </a:r>
            <a:r>
              <a:rPr lang="en-US" altLang="ko-KR" sz="1200" b="1" dirty="0" err="1"/>
              <a:t>weapon.fire</a:t>
            </a:r>
            <a:r>
              <a:rPr lang="en-US" altLang="ko-KR" sz="1200" b="1" dirty="0"/>
              <a:t>()</a:t>
            </a:r>
            <a:r>
              <a:rPr lang="en-US" altLang="ko-KR" sz="1200" dirty="0"/>
              <a:t>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/>
              <a:t>weapon = new Cannon();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대포의 살상 능력은 </a:t>
            </a:r>
            <a:r>
              <a:rPr lang="en-US" altLang="ko-KR" sz="1200" dirty="0"/>
              <a:t>" + </a:t>
            </a:r>
          </a:p>
          <a:p>
            <a:pPr defTabSz="180000"/>
            <a:r>
              <a:rPr lang="en-US" altLang="ko-KR" sz="1200" dirty="0"/>
              <a:t>										</a:t>
            </a:r>
            <a:r>
              <a:rPr lang="en-US" altLang="ko-KR" sz="1200" b="1" dirty="0" err="1"/>
              <a:t>weapon.fire</a:t>
            </a:r>
            <a:r>
              <a:rPr lang="en-US" altLang="ko-KR" sz="1200" b="1" dirty="0"/>
              <a:t>()</a:t>
            </a:r>
            <a:r>
              <a:rPr lang="en-US" altLang="ko-KR" sz="1200" dirty="0"/>
              <a:t>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736394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오버라이딩</a:t>
            </a:r>
            <a:r>
              <a:rPr lang="ko-KR" altLang="en-US" dirty="0"/>
              <a:t> </a:t>
            </a:r>
            <a:r>
              <a:rPr lang="en-US" altLang="ko-KR" dirty="0"/>
              <a:t>vs. </a:t>
            </a:r>
            <a:r>
              <a:rPr lang="ko-KR" altLang="en-US" dirty="0"/>
              <a:t>오버로딩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41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75" y="1700808"/>
            <a:ext cx="6747505" cy="3099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9281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추상 메소드와 추상 클래스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추상 </a:t>
            </a:r>
            <a:r>
              <a:rPr lang="ko-KR" altLang="en-US" dirty="0" err="1"/>
              <a:t>메소드</a:t>
            </a:r>
            <a:r>
              <a:rPr lang="en-US" altLang="ko-KR" dirty="0"/>
              <a:t>(abstract method)</a:t>
            </a:r>
          </a:p>
          <a:p>
            <a:pPr lvl="1"/>
            <a:r>
              <a:rPr lang="ko-KR" altLang="en-US" dirty="0"/>
              <a:t>선언되어 있으나 구현되어 있지 않은 </a:t>
            </a:r>
            <a:r>
              <a:rPr lang="ko-KR" altLang="en-US" dirty="0" err="1"/>
              <a:t>메소드</a:t>
            </a:r>
            <a:r>
              <a:rPr lang="en-US" altLang="ko-KR" dirty="0"/>
              <a:t>, abstract</a:t>
            </a:r>
            <a:r>
              <a:rPr lang="ko-KR" altLang="en-US" dirty="0"/>
              <a:t>로 선언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추상 </a:t>
            </a:r>
            <a:r>
              <a:rPr lang="ko-KR" altLang="en-US" dirty="0" err="1"/>
              <a:t>메소드는</a:t>
            </a:r>
            <a:r>
              <a:rPr lang="ko-KR" altLang="en-US" dirty="0"/>
              <a:t> 서브 클래스에서 </a:t>
            </a:r>
            <a:r>
              <a:rPr lang="ko-KR" altLang="en-US" dirty="0" err="1"/>
              <a:t>오버라이딩하여</a:t>
            </a:r>
            <a:r>
              <a:rPr lang="ko-KR" altLang="en-US" dirty="0"/>
              <a:t> 구현해야 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추상 클래스</a:t>
            </a:r>
            <a:r>
              <a:rPr lang="en-US" altLang="ko-KR" dirty="0"/>
              <a:t>(abstract class)</a:t>
            </a:r>
            <a:r>
              <a:rPr lang="ko-KR" altLang="en-US" dirty="0"/>
              <a:t>의 </a:t>
            </a:r>
            <a:r>
              <a:rPr lang="en-US" altLang="ko-KR" dirty="0"/>
              <a:t>2</a:t>
            </a:r>
            <a:r>
              <a:rPr lang="ko-KR" altLang="en-US" dirty="0"/>
              <a:t>종류</a:t>
            </a:r>
            <a:endParaRPr lang="en-US" altLang="ko-KR" dirty="0"/>
          </a:p>
          <a:p>
            <a:pPr marL="365760" lvl="1" indent="0">
              <a:buNone/>
            </a:pPr>
            <a:r>
              <a:rPr lang="en-US" altLang="ko-KR" dirty="0"/>
              <a:t>1. </a:t>
            </a:r>
            <a:r>
              <a:rPr lang="ko-KR" altLang="en-US" dirty="0"/>
              <a:t>추상 </a:t>
            </a:r>
            <a:r>
              <a:rPr lang="ko-KR" altLang="en-US" dirty="0" err="1"/>
              <a:t>메소드를</a:t>
            </a:r>
            <a:r>
              <a:rPr lang="ko-KR" altLang="en-US" dirty="0"/>
              <a:t> 하나라도 가진 클래스</a:t>
            </a:r>
            <a:endParaRPr lang="en-US" altLang="ko-KR" dirty="0"/>
          </a:p>
          <a:p>
            <a:pPr lvl="2"/>
            <a:r>
              <a:rPr lang="ko-KR" altLang="en-US" dirty="0"/>
              <a:t>클래스 앞에 반드시 </a:t>
            </a:r>
            <a:r>
              <a:rPr lang="en-US" altLang="ko-KR" dirty="0"/>
              <a:t>abstract</a:t>
            </a:r>
            <a:r>
              <a:rPr lang="ko-KR" altLang="en-US" dirty="0"/>
              <a:t>라고 선언해야 함</a:t>
            </a:r>
            <a:endParaRPr lang="en-US" altLang="ko-KR" dirty="0"/>
          </a:p>
          <a:p>
            <a:pPr marL="365760" lvl="1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추상 </a:t>
            </a:r>
            <a:r>
              <a:rPr lang="ko-KR" altLang="en-US" dirty="0" err="1"/>
              <a:t>메소드가</a:t>
            </a:r>
            <a:r>
              <a:rPr lang="ko-KR" altLang="en-US" dirty="0"/>
              <a:t> 하나도 없지만 </a:t>
            </a:r>
            <a:r>
              <a:rPr lang="en-US" altLang="ko-KR" dirty="0"/>
              <a:t>abstract</a:t>
            </a:r>
            <a:r>
              <a:rPr lang="ko-KR" altLang="en-US" dirty="0"/>
              <a:t>로 선언된 클래스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42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403648" y="2176118"/>
            <a:ext cx="457200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public abstract String </a:t>
            </a:r>
            <a:r>
              <a:rPr lang="en-US" altLang="ko-KR" sz="1400" dirty="0" err="1"/>
              <a:t>getName</a:t>
            </a:r>
            <a:r>
              <a:rPr lang="en-US" altLang="ko-KR" sz="1400" dirty="0"/>
              <a:t>();</a:t>
            </a:r>
          </a:p>
          <a:p>
            <a:pPr defTabSz="180000"/>
            <a:r>
              <a:rPr lang="en-US" altLang="ko-KR" sz="1400" dirty="0"/>
              <a:t>public abstract void </a:t>
            </a:r>
            <a:r>
              <a:rPr lang="en-US" altLang="ko-KR" sz="1400" dirty="0" err="1"/>
              <a:t>setName</a:t>
            </a:r>
            <a:r>
              <a:rPr lang="en-US" altLang="ko-KR" sz="1400" dirty="0"/>
              <a:t>(String s);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451388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 </a:t>
            </a:r>
            <a:r>
              <a:rPr lang="ko-KR" altLang="en-US" dirty="0"/>
              <a:t>가지 종류의 추상 클래스 사례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83976" y="1584056"/>
            <a:ext cx="4460232" cy="166199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// 1. </a:t>
            </a:r>
            <a:r>
              <a:rPr lang="ko-KR" altLang="en-US" sz="1400" dirty="0"/>
              <a:t>추상 </a:t>
            </a:r>
            <a:r>
              <a:rPr lang="ko-KR" altLang="en-US" sz="1400" dirty="0" err="1"/>
              <a:t>메소드를</a:t>
            </a:r>
            <a:r>
              <a:rPr lang="ko-KR" altLang="en-US" sz="1400" dirty="0"/>
              <a:t> 포함하는 추상 클래스</a:t>
            </a:r>
            <a:endParaRPr lang="en-US" altLang="ko-KR" sz="1400" dirty="0"/>
          </a:p>
          <a:p>
            <a:pPr defTabSz="180000"/>
            <a:endParaRPr lang="en-US" altLang="ko-KR" sz="1400" b="1" dirty="0"/>
          </a:p>
          <a:p>
            <a:pPr defTabSz="180000"/>
            <a:r>
              <a:rPr lang="en-US" altLang="ko-KR" sz="1400" b="1" dirty="0"/>
              <a:t>abstract </a:t>
            </a:r>
            <a:r>
              <a:rPr lang="en-US" altLang="ko-KR" sz="1400" dirty="0"/>
              <a:t>class Shape { </a:t>
            </a:r>
            <a:r>
              <a:rPr lang="en-US" altLang="ko-KR" sz="1400" b="1" dirty="0"/>
              <a:t>// </a:t>
            </a:r>
            <a:r>
              <a:rPr lang="ko-KR" altLang="en-US" sz="1400" b="1" dirty="0"/>
              <a:t>추상 클래스 선언</a:t>
            </a:r>
          </a:p>
          <a:p>
            <a:pPr defTabSz="180000"/>
            <a:r>
              <a:rPr lang="en-US" altLang="ko-KR" sz="1400" dirty="0"/>
              <a:t>	public Shape() { }</a:t>
            </a:r>
          </a:p>
          <a:p>
            <a:pPr defTabSz="180000"/>
            <a:r>
              <a:rPr lang="en-US" altLang="ko-KR" sz="1400" dirty="0"/>
              <a:t>	public void paint() { draw(); }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abstract</a:t>
            </a:r>
            <a:r>
              <a:rPr lang="en-US" altLang="ko-KR" sz="1400" dirty="0"/>
              <a:t> public void draw(); </a:t>
            </a:r>
            <a:r>
              <a:rPr lang="en-US" altLang="ko-KR" sz="1400" b="1" dirty="0"/>
              <a:t>// </a:t>
            </a:r>
            <a:r>
              <a:rPr lang="ko-KR" altLang="en-US" sz="1400" b="1" dirty="0"/>
              <a:t>추상 </a:t>
            </a:r>
            <a:r>
              <a:rPr lang="ko-KR" altLang="en-US" sz="1400" b="1" dirty="0" err="1"/>
              <a:t>메소드</a:t>
            </a:r>
            <a:endParaRPr lang="ko-KR" altLang="en-US" sz="1400" b="1" dirty="0"/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983976" y="3557334"/>
            <a:ext cx="4460231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// 2. </a:t>
            </a:r>
            <a:r>
              <a:rPr lang="ko-KR" altLang="en-US" sz="1400" dirty="0"/>
              <a:t>추상 </a:t>
            </a:r>
            <a:r>
              <a:rPr lang="ko-KR" altLang="en-US" sz="1400" dirty="0" err="1"/>
              <a:t>메소드</a:t>
            </a:r>
            <a:r>
              <a:rPr lang="ko-KR" altLang="en-US" sz="1400" dirty="0"/>
              <a:t> 없는 추상 클래스</a:t>
            </a:r>
            <a:endParaRPr lang="en-US" altLang="ko-KR" sz="1400" dirty="0"/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b="1" dirty="0"/>
              <a:t>abstract</a:t>
            </a:r>
            <a:r>
              <a:rPr lang="en-US" altLang="ko-KR" sz="1400" dirty="0"/>
              <a:t> class </a:t>
            </a:r>
            <a:r>
              <a:rPr lang="en-US" altLang="ko-KR" sz="1400" dirty="0" err="1"/>
              <a:t>MyComponent</a:t>
            </a:r>
            <a:r>
              <a:rPr lang="en-US" altLang="ko-KR" sz="1400" dirty="0"/>
              <a:t> { </a:t>
            </a:r>
            <a:r>
              <a:rPr lang="en-US" altLang="ko-KR" sz="1400" b="1" dirty="0"/>
              <a:t>// </a:t>
            </a:r>
            <a:r>
              <a:rPr lang="ko-KR" altLang="en-US" sz="1400" b="1" dirty="0"/>
              <a:t>추상 클래스 선언</a:t>
            </a:r>
          </a:p>
          <a:p>
            <a:pPr defTabSz="180000"/>
            <a:r>
              <a:rPr lang="en-US" altLang="ko-KR" sz="1400" dirty="0"/>
              <a:t>	String name;</a:t>
            </a:r>
          </a:p>
          <a:p>
            <a:pPr defTabSz="180000"/>
            <a:r>
              <a:rPr lang="en-US" altLang="ko-KR" sz="1400" dirty="0"/>
              <a:t>	public void load(String name) {</a:t>
            </a:r>
          </a:p>
          <a:p>
            <a:pPr defTabSz="180000"/>
            <a:r>
              <a:rPr lang="en-US" altLang="ko-KR" sz="1400" dirty="0"/>
              <a:t>		this.name = name;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1195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추상 클래스는 객체를 생성할 수 없다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44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827584" y="1484784"/>
            <a:ext cx="8064896" cy="24622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err="1"/>
              <a:t>abstrct</a:t>
            </a:r>
            <a:r>
              <a:rPr lang="en-US" altLang="ko-KR" sz="1400" dirty="0"/>
              <a:t> class Shape {</a:t>
            </a:r>
          </a:p>
          <a:p>
            <a:pPr defTabSz="180000"/>
            <a:r>
              <a:rPr lang="en-US" altLang="ko-KR" sz="1400" dirty="0"/>
              <a:t>	…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public class </a:t>
            </a:r>
            <a:r>
              <a:rPr lang="en-US" altLang="ko-KR" sz="1400" dirty="0" err="1"/>
              <a:t>AbstractError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/>
              <a:t>	public static void main(String [] </a:t>
            </a:r>
            <a:r>
              <a:rPr lang="en-US" altLang="ko-KR" sz="1400" dirty="0" err="1"/>
              <a:t>args</a:t>
            </a:r>
            <a:r>
              <a:rPr lang="en-US" altLang="ko-KR" sz="1400" dirty="0"/>
              <a:t>) {</a:t>
            </a:r>
          </a:p>
          <a:p>
            <a:pPr defTabSz="180000"/>
            <a:r>
              <a:rPr lang="en-US" altLang="ko-KR" sz="1400" dirty="0"/>
              <a:t>		Shape </a:t>
            </a:r>
            <a:r>
              <a:rPr lang="en-US" altLang="ko-KR" sz="1400" dirty="0" err="1"/>
              <a:t>shape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	shape = </a:t>
            </a:r>
            <a:r>
              <a:rPr lang="en-US" altLang="ko-KR" sz="1400" b="1" dirty="0"/>
              <a:t>new Shape();</a:t>
            </a:r>
            <a:r>
              <a:rPr lang="en-US" altLang="ko-KR" sz="1400" dirty="0"/>
              <a:t> // </a:t>
            </a:r>
            <a:r>
              <a:rPr lang="ko-KR" altLang="en-US" sz="1400" dirty="0"/>
              <a:t>컴파일 오류</a:t>
            </a:r>
            <a:r>
              <a:rPr lang="en-US" altLang="ko-KR" sz="1400" dirty="0"/>
              <a:t>. </a:t>
            </a:r>
            <a:r>
              <a:rPr lang="ko-KR" altLang="en-US" sz="1400" dirty="0"/>
              <a:t>추상 클래스 </a:t>
            </a:r>
            <a:r>
              <a:rPr lang="en-US" altLang="ko-KR" sz="1400" dirty="0"/>
              <a:t>Shape</a:t>
            </a:r>
            <a:r>
              <a:rPr lang="ko-KR" altLang="en-US" sz="1400" dirty="0"/>
              <a:t>의 객체를 생성할 수 없다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dirty="0"/>
              <a:t>		...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6" name="자유형 5"/>
          <p:cNvSpPr/>
          <p:nvPr/>
        </p:nvSpPr>
        <p:spPr>
          <a:xfrm>
            <a:off x="303148" y="3140969"/>
            <a:ext cx="913107" cy="1800200"/>
          </a:xfrm>
          <a:custGeom>
            <a:avLst/>
            <a:gdLst>
              <a:gd name="connsiteX0" fmla="*/ 782703 w 954153"/>
              <a:gd name="connsiteY0" fmla="*/ 1171575 h 1218152"/>
              <a:gd name="connsiteX1" fmla="*/ 725553 w 954153"/>
              <a:gd name="connsiteY1" fmla="*/ 1143000 h 1218152"/>
              <a:gd name="connsiteX2" fmla="*/ 1653 w 954153"/>
              <a:gd name="connsiteY2" fmla="*/ 466725 h 1218152"/>
              <a:gd name="connsiteX3" fmla="*/ 954153 w 954153"/>
              <a:gd name="connsiteY3" fmla="*/ 0 h 1218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4153" h="1218152">
                <a:moveTo>
                  <a:pt x="782703" y="1171575"/>
                </a:moveTo>
                <a:cubicBezTo>
                  <a:pt x="819215" y="1216025"/>
                  <a:pt x="855728" y="1260475"/>
                  <a:pt x="725553" y="1143000"/>
                </a:cubicBezTo>
                <a:cubicBezTo>
                  <a:pt x="595378" y="1025525"/>
                  <a:pt x="-36447" y="657225"/>
                  <a:pt x="1653" y="466725"/>
                </a:cubicBezTo>
                <a:cubicBezTo>
                  <a:pt x="39753" y="276225"/>
                  <a:pt x="496953" y="138112"/>
                  <a:pt x="954153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4797152"/>
            <a:ext cx="6946186" cy="116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4966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추상 클래스의 상속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ko-KR" altLang="en-US" dirty="0"/>
              <a:t>추상 클래스의 상속 </a:t>
            </a:r>
            <a:r>
              <a:rPr lang="en-US" altLang="ko-KR" dirty="0"/>
              <a:t>2 </a:t>
            </a:r>
            <a:r>
              <a:rPr lang="ko-KR" altLang="en-US" dirty="0"/>
              <a:t>가지 경우</a:t>
            </a:r>
            <a:endParaRPr lang="en-US" altLang="ko-KR" dirty="0"/>
          </a:p>
          <a:p>
            <a:pPr marL="365760" lvl="1" indent="0">
              <a:buNone/>
            </a:pPr>
            <a:r>
              <a:rPr lang="en-US" altLang="ko-KR" dirty="0"/>
              <a:t>1. </a:t>
            </a:r>
            <a:r>
              <a:rPr lang="ko-KR" altLang="en-US" dirty="0"/>
              <a:t>추상 클래스의 단순 상속</a:t>
            </a:r>
            <a:endParaRPr lang="en-US" altLang="ko-KR" dirty="0"/>
          </a:p>
          <a:p>
            <a:pPr lvl="2"/>
            <a:r>
              <a:rPr lang="ko-KR" altLang="en-US" dirty="0"/>
              <a:t>추상 클래스를 상속받아</a:t>
            </a:r>
            <a:r>
              <a:rPr lang="en-US" altLang="ko-KR" dirty="0"/>
              <a:t>,</a:t>
            </a:r>
            <a:r>
              <a:rPr lang="ko-KR" altLang="en-US" dirty="0"/>
              <a:t> 추상 </a:t>
            </a:r>
            <a:r>
              <a:rPr lang="ko-KR" altLang="en-US" dirty="0" err="1"/>
              <a:t>메소드를</a:t>
            </a:r>
            <a:r>
              <a:rPr lang="ko-KR" altLang="en-US" dirty="0"/>
              <a:t> 구현하지 않으면 추상 클래스 됨 </a:t>
            </a:r>
            <a:endParaRPr lang="en-US" altLang="ko-KR" dirty="0"/>
          </a:p>
          <a:p>
            <a:pPr lvl="2"/>
            <a:r>
              <a:rPr lang="ko-KR" altLang="en-US" dirty="0"/>
              <a:t>서브 클래스도 </a:t>
            </a:r>
            <a:r>
              <a:rPr lang="en-US" altLang="ko-KR" dirty="0"/>
              <a:t>abstract</a:t>
            </a:r>
            <a:r>
              <a:rPr lang="ko-KR" altLang="en-US" dirty="0"/>
              <a:t>로 선언해야 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365760" lvl="1" indent="0">
              <a:buNone/>
            </a:pPr>
            <a:endParaRPr lang="en-US" altLang="ko-KR" dirty="0"/>
          </a:p>
          <a:p>
            <a:pPr marL="365760" lvl="1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추상 클래스 구현 상속</a:t>
            </a:r>
            <a:endParaRPr lang="en-US" altLang="ko-KR" dirty="0"/>
          </a:p>
          <a:p>
            <a:pPr lvl="2"/>
            <a:r>
              <a:rPr lang="ko-KR" altLang="en-US" dirty="0"/>
              <a:t>서브 클래스에서 슈퍼 클래스의 추상 </a:t>
            </a:r>
            <a:r>
              <a:rPr lang="ko-KR" altLang="en-US" dirty="0" err="1"/>
              <a:t>메소드</a:t>
            </a:r>
            <a:r>
              <a:rPr lang="ko-KR" altLang="en-US" dirty="0"/>
              <a:t> 구현</a:t>
            </a:r>
            <a:r>
              <a:rPr lang="en-US" altLang="ko-KR" dirty="0"/>
              <a:t>(</a:t>
            </a:r>
            <a:r>
              <a:rPr lang="ko-KR" altLang="en-US" dirty="0" err="1"/>
              <a:t>오버라이딩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/>
              <a:t>서브 클래스는 추상 클래스 아님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45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19672" y="2852936"/>
            <a:ext cx="6533459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/>
              <a:t>abstract</a:t>
            </a:r>
            <a:r>
              <a:rPr lang="en-US" altLang="ko-KR" sz="1400" dirty="0"/>
              <a:t> </a:t>
            </a:r>
            <a:r>
              <a:rPr lang="en-US" altLang="ko-KR" sz="1400" b="1" dirty="0"/>
              <a:t>class Shape </a:t>
            </a:r>
            <a:r>
              <a:rPr lang="en-US" altLang="ko-KR" sz="1400" dirty="0"/>
              <a:t>{ // </a:t>
            </a:r>
            <a:r>
              <a:rPr lang="ko-KR" altLang="en-US" sz="1400" dirty="0"/>
              <a:t>추상 클래스</a:t>
            </a:r>
          </a:p>
          <a:p>
            <a:pPr defTabSz="180000"/>
            <a:r>
              <a:rPr lang="en-US" altLang="ko-KR" sz="1400" dirty="0"/>
              <a:t>	public Shape() { }</a:t>
            </a:r>
          </a:p>
          <a:p>
            <a:pPr defTabSz="180000"/>
            <a:r>
              <a:rPr lang="en-US" altLang="ko-KR" sz="1400" dirty="0"/>
              <a:t>	public void paint() { draw(); }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abstract public void draw(); </a:t>
            </a:r>
            <a:r>
              <a:rPr lang="en-US" altLang="ko-KR" sz="1400" dirty="0"/>
              <a:t>// </a:t>
            </a:r>
            <a:r>
              <a:rPr lang="ko-KR" altLang="en-US" sz="1400" dirty="0"/>
              <a:t>추상 </a:t>
            </a:r>
            <a:r>
              <a:rPr lang="ko-KR" altLang="en-US" sz="1400" dirty="0" err="1"/>
              <a:t>메소드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r>
              <a:rPr lang="en-US" altLang="ko-KR" sz="1400" b="1" dirty="0"/>
              <a:t>abstract</a:t>
            </a:r>
            <a:r>
              <a:rPr lang="en-US" altLang="ko-KR" sz="1400" dirty="0"/>
              <a:t> </a:t>
            </a:r>
            <a:r>
              <a:rPr lang="en-US" altLang="ko-KR" sz="1400" b="1" dirty="0"/>
              <a:t>class Line extends Shape </a:t>
            </a:r>
            <a:r>
              <a:rPr lang="en-US" altLang="ko-KR" sz="1400" dirty="0"/>
              <a:t>{ // </a:t>
            </a:r>
            <a:r>
              <a:rPr lang="ko-KR" altLang="en-US" sz="1400" dirty="0"/>
              <a:t>추상 클래스</a:t>
            </a:r>
            <a:r>
              <a:rPr lang="en-US" altLang="ko-KR" sz="1400" dirty="0"/>
              <a:t>. draw()</a:t>
            </a:r>
            <a:r>
              <a:rPr lang="ko-KR" altLang="en-US" sz="1400" dirty="0"/>
              <a:t>를 상속받기 때문</a:t>
            </a:r>
          </a:p>
          <a:p>
            <a:pPr defTabSz="180000"/>
            <a:r>
              <a:rPr lang="en-US" altLang="ko-KR" sz="1400" dirty="0"/>
              <a:t>	public String </a:t>
            </a:r>
            <a:r>
              <a:rPr lang="en-US" altLang="ko-KR" sz="1400" dirty="0" err="1"/>
              <a:t>toString</a:t>
            </a:r>
            <a:r>
              <a:rPr lang="en-US" altLang="ko-KR" sz="1400" dirty="0"/>
              <a:t>() { return "Line"; }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865657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추상 클래스의 구현 및 활용 예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46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62" y="1772816"/>
            <a:ext cx="8286750" cy="418719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5004048" y="6159246"/>
            <a:ext cx="37854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drow</a:t>
            </a:r>
            <a:r>
              <a:rPr lang="en-US" altLang="ko-KR" sz="1100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  <a:r>
              <a:rPr lang="ko-KR" altLang="en-US" sz="1200" dirty="0">
                <a:solidFill>
                  <a:srgbClr val="FF0000"/>
                </a:solidFill>
                <a:latin typeface="YDVYMjOStd12"/>
              </a:rPr>
              <a:t>라고 하면 컴파일 오류가 발생</a:t>
            </a:r>
            <a:r>
              <a:rPr lang="en-US" altLang="ko-KR" sz="1200" dirty="0">
                <a:solidFill>
                  <a:srgbClr val="FF0000"/>
                </a:solidFill>
                <a:latin typeface="YDVYMjOStd12"/>
              </a:rPr>
              <a:t>.</a:t>
            </a:r>
          </a:p>
          <a:p>
            <a:r>
              <a:rPr lang="ko-KR" altLang="en-US" sz="1200" dirty="0">
                <a:solidFill>
                  <a:srgbClr val="FF0000"/>
                </a:solidFill>
                <a:latin typeface="YDVYMjOStd12"/>
              </a:rPr>
              <a:t>추상 </a:t>
            </a:r>
            <a:r>
              <a:rPr lang="ko-KR" altLang="en-US" sz="1200" dirty="0" err="1">
                <a:solidFill>
                  <a:srgbClr val="FF0000"/>
                </a:solidFill>
                <a:latin typeface="YDVYMjOStd12"/>
              </a:rPr>
              <a:t>메소드</a:t>
            </a:r>
            <a:r>
              <a:rPr lang="ko-KR" altLang="en-US" sz="1200" dirty="0">
                <a:solidFill>
                  <a:srgbClr val="FF0000"/>
                </a:solidFill>
                <a:latin typeface="YDVYMjOStd12"/>
              </a:rPr>
              <a:t> </a:t>
            </a:r>
            <a:r>
              <a:rPr lang="en-US" altLang="ko-KR" sz="1200" dirty="0">
                <a:solidFill>
                  <a:srgbClr val="FF0000"/>
                </a:solidFill>
                <a:latin typeface="YDVYMjOStd12"/>
              </a:rPr>
              <a:t>draw()</a:t>
            </a:r>
            <a:r>
              <a:rPr lang="ko-KR" altLang="en-US" sz="1200" dirty="0">
                <a:solidFill>
                  <a:srgbClr val="FF0000"/>
                </a:solidFill>
                <a:latin typeface="YDVYMjOStd12"/>
              </a:rPr>
              <a:t>를 구현하지 않았기 때문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5940152" y="5195695"/>
            <a:ext cx="1260756" cy="983112"/>
          </a:xfrm>
          <a:custGeom>
            <a:avLst/>
            <a:gdLst>
              <a:gd name="connsiteX0" fmla="*/ 39053 w 1360440"/>
              <a:gd name="connsiteY0" fmla="*/ 993683 h 993683"/>
              <a:gd name="connsiteX1" fmla="*/ 165906 w 1360440"/>
              <a:gd name="connsiteY1" fmla="*/ 285419 h 993683"/>
              <a:gd name="connsiteX2" fmla="*/ 1360440 w 1360440"/>
              <a:gd name="connsiteY2" fmla="*/ 0 h 9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60440" h="993683">
                <a:moveTo>
                  <a:pt x="39053" y="993683"/>
                </a:moveTo>
                <a:cubicBezTo>
                  <a:pt x="-7636" y="722358"/>
                  <a:pt x="-54325" y="451033"/>
                  <a:pt x="165906" y="285419"/>
                </a:cubicBezTo>
                <a:cubicBezTo>
                  <a:pt x="386137" y="119805"/>
                  <a:pt x="873288" y="59902"/>
                  <a:pt x="1360440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92982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추상 클래스의 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설계와 구현 분리</a:t>
            </a:r>
            <a:endParaRPr lang="en-US" altLang="ko-KR" dirty="0"/>
          </a:p>
          <a:p>
            <a:pPr lvl="1"/>
            <a:r>
              <a:rPr lang="ko-KR" altLang="en-US" dirty="0"/>
              <a:t>슈퍼 클래스에서는 개념 정의</a:t>
            </a:r>
            <a:endParaRPr lang="en-US" altLang="ko-KR" dirty="0"/>
          </a:p>
          <a:p>
            <a:pPr lvl="2"/>
            <a:r>
              <a:rPr lang="ko-KR" altLang="en-US" dirty="0"/>
              <a:t>서브 클래스마다 다른 구현이 필요한 </a:t>
            </a:r>
            <a:r>
              <a:rPr lang="ko-KR" altLang="en-US" dirty="0" err="1"/>
              <a:t>메소드는</a:t>
            </a:r>
            <a:r>
              <a:rPr lang="ko-KR" altLang="en-US" dirty="0"/>
              <a:t> 추상 </a:t>
            </a:r>
            <a:r>
              <a:rPr lang="ko-KR" altLang="en-US" dirty="0" err="1"/>
              <a:t>메소드로</a:t>
            </a:r>
            <a:r>
              <a:rPr lang="ko-KR" altLang="en-US" dirty="0"/>
              <a:t> 선언</a:t>
            </a:r>
            <a:endParaRPr lang="en-US" altLang="ko-KR" dirty="0"/>
          </a:p>
          <a:p>
            <a:pPr lvl="1"/>
            <a:r>
              <a:rPr lang="ko-KR" altLang="en-US" dirty="0"/>
              <a:t>각 서브 클래스에서 구체적 행위 구현</a:t>
            </a:r>
            <a:endParaRPr lang="en-US" altLang="ko-KR" dirty="0"/>
          </a:p>
          <a:p>
            <a:pPr lvl="2"/>
            <a:r>
              <a:rPr lang="ko-KR" altLang="en-US" dirty="0"/>
              <a:t>서브 클래스마다 목적에 맞게 추상 </a:t>
            </a:r>
            <a:r>
              <a:rPr lang="ko-KR" altLang="en-US" dirty="0" err="1"/>
              <a:t>메소드</a:t>
            </a:r>
            <a:r>
              <a:rPr lang="ko-KR" altLang="en-US" dirty="0"/>
              <a:t> 다르게 구현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계층적 상속 관계를 갖는 클래스 구조를 만들 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03329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5-7 : </a:t>
            </a:r>
            <a:r>
              <a:rPr lang="ko-KR" altLang="en-US" dirty="0"/>
              <a:t>추상 클래스의</a:t>
            </a:r>
            <a:r>
              <a:rPr lang="en-US" altLang="ko-KR" dirty="0"/>
              <a:t> </a:t>
            </a:r>
            <a:r>
              <a:rPr lang="ko-KR" altLang="en-US" dirty="0"/>
              <a:t>구현 연습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9759" y="1916832"/>
            <a:ext cx="5214974" cy="13542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abstract </a:t>
            </a:r>
            <a:r>
              <a:rPr lang="en-US" altLang="ko-KR" sz="1600" dirty="0"/>
              <a:t>class Calculator {</a:t>
            </a:r>
          </a:p>
          <a:p>
            <a:pPr lvl="1"/>
            <a:r>
              <a:rPr lang="fr-FR" altLang="ko-KR" sz="1600" dirty="0"/>
              <a:t>public </a:t>
            </a:r>
            <a:r>
              <a:rPr lang="fr-FR" altLang="ko-KR" sz="1600" b="1" dirty="0"/>
              <a:t>abstract</a:t>
            </a:r>
            <a:r>
              <a:rPr lang="fr-FR" altLang="ko-KR" sz="1600" dirty="0"/>
              <a:t> int add(int a, int b);</a:t>
            </a:r>
          </a:p>
          <a:p>
            <a:pPr lvl="1"/>
            <a:r>
              <a:rPr lang="en-US" altLang="ko-KR" sz="1600" dirty="0"/>
              <a:t>public </a:t>
            </a:r>
            <a:r>
              <a:rPr lang="en-US" altLang="ko-KR" sz="1600" b="1" dirty="0"/>
              <a:t>abstract</a:t>
            </a:r>
            <a:r>
              <a:rPr lang="en-US" altLang="ko-KR" sz="1600" dirty="0"/>
              <a:t> 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subtract(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a, 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b);</a:t>
            </a:r>
          </a:p>
          <a:p>
            <a:pPr lvl="1"/>
            <a:r>
              <a:rPr lang="en-US" altLang="ko-KR" sz="1600" dirty="0"/>
              <a:t>public </a:t>
            </a:r>
            <a:r>
              <a:rPr lang="en-US" altLang="ko-KR" sz="1600" b="1" dirty="0"/>
              <a:t>abstract</a:t>
            </a:r>
            <a:r>
              <a:rPr lang="en-US" altLang="ko-KR" sz="1600" dirty="0"/>
              <a:t> double average(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[] a);</a:t>
            </a:r>
          </a:p>
          <a:p>
            <a:r>
              <a:rPr lang="en-US" altLang="ko-KR" sz="1600" dirty="0"/>
              <a:t>}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48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53517" y="1412776"/>
            <a:ext cx="748455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추상 클래스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Calculator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상속받은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GoodCalc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구현하라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945922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8054" y="1412776"/>
            <a:ext cx="5790468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>
            <a:defPPr>
              <a:defRPr lang="ko-KR"/>
            </a:defPPr>
            <a:lvl1pPr defTabSz="180000">
              <a:defRPr sz="1200" b="1"/>
            </a:lvl1pPr>
          </a:lstStyle>
          <a:p>
            <a:r>
              <a:rPr lang="en-US" altLang="ko-KR" sz="1400" dirty="0"/>
              <a:t>public class </a:t>
            </a:r>
            <a:r>
              <a:rPr lang="en-US" altLang="ko-KR" sz="1400" dirty="0" err="1"/>
              <a:t>GoodCalc</a:t>
            </a:r>
            <a:r>
              <a:rPr lang="en-US" altLang="ko-KR" sz="1400" dirty="0"/>
              <a:t> extends Calculator</a:t>
            </a:r>
            <a:r>
              <a:rPr lang="en-US" altLang="ko-KR" sz="1400" b="0" dirty="0"/>
              <a:t> {</a:t>
            </a:r>
          </a:p>
          <a:p>
            <a:r>
              <a:rPr lang="en-US" altLang="ko-KR" sz="1400" b="0" dirty="0"/>
              <a:t>	@Override</a:t>
            </a:r>
          </a:p>
          <a:p>
            <a:r>
              <a:rPr lang="en-US" altLang="ko-KR" sz="1400" b="0" dirty="0"/>
              <a:t>	</a:t>
            </a:r>
            <a:r>
              <a:rPr lang="en-US" altLang="ko-KR" sz="1400" dirty="0"/>
              <a:t>public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add(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a,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b)</a:t>
            </a:r>
            <a:r>
              <a:rPr lang="en-US" altLang="ko-KR" sz="1400" b="0" dirty="0"/>
              <a:t> { // </a:t>
            </a:r>
            <a:r>
              <a:rPr lang="ko-KR" altLang="en-US" sz="1400" b="0" dirty="0"/>
              <a:t>추상 </a:t>
            </a:r>
            <a:r>
              <a:rPr lang="ko-KR" altLang="en-US" sz="1400" b="0" dirty="0" err="1"/>
              <a:t>메소드</a:t>
            </a:r>
            <a:r>
              <a:rPr lang="ko-KR" altLang="en-US" sz="1400" b="0" dirty="0"/>
              <a:t> 구현</a:t>
            </a:r>
          </a:p>
          <a:p>
            <a:r>
              <a:rPr lang="en-US" altLang="ko-KR" sz="1400" b="0" dirty="0"/>
              <a:t>		return a + b;</a:t>
            </a:r>
          </a:p>
          <a:p>
            <a:r>
              <a:rPr lang="en-US" altLang="ko-KR" sz="1400" b="0" dirty="0"/>
              <a:t>	}</a:t>
            </a:r>
          </a:p>
          <a:p>
            <a:r>
              <a:rPr lang="en-US" altLang="ko-KR" sz="1400" b="0" dirty="0"/>
              <a:t>	@Override</a:t>
            </a:r>
          </a:p>
          <a:p>
            <a:r>
              <a:rPr lang="en-US" altLang="ko-KR" sz="1400" b="0" dirty="0"/>
              <a:t>	</a:t>
            </a:r>
            <a:r>
              <a:rPr lang="en-US" altLang="ko-KR" sz="1400" dirty="0"/>
              <a:t>public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subtract(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a,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b) </a:t>
            </a:r>
            <a:r>
              <a:rPr lang="en-US" altLang="ko-KR" sz="1400" b="0" dirty="0"/>
              <a:t>{ // </a:t>
            </a:r>
            <a:r>
              <a:rPr lang="ko-KR" altLang="en-US" sz="1400" b="0" dirty="0"/>
              <a:t>추상 </a:t>
            </a:r>
            <a:r>
              <a:rPr lang="ko-KR" altLang="en-US" sz="1400" b="0" dirty="0" err="1"/>
              <a:t>메소드</a:t>
            </a:r>
            <a:r>
              <a:rPr lang="ko-KR" altLang="en-US" sz="1400" b="0" dirty="0"/>
              <a:t> 구현</a:t>
            </a:r>
          </a:p>
          <a:p>
            <a:r>
              <a:rPr lang="en-US" altLang="ko-KR" sz="1400" b="0" dirty="0"/>
              <a:t>		return a - b;</a:t>
            </a:r>
          </a:p>
          <a:p>
            <a:r>
              <a:rPr lang="en-US" altLang="ko-KR" sz="1400" b="0" dirty="0"/>
              <a:t>	}</a:t>
            </a:r>
          </a:p>
          <a:p>
            <a:r>
              <a:rPr lang="en-US" altLang="ko-KR" sz="1400" b="0" dirty="0"/>
              <a:t>	@Override</a:t>
            </a:r>
          </a:p>
          <a:p>
            <a:r>
              <a:rPr lang="en-US" altLang="ko-KR" sz="1400" b="0" dirty="0"/>
              <a:t>	</a:t>
            </a:r>
            <a:r>
              <a:rPr lang="en-US" altLang="ko-KR" sz="1400" dirty="0"/>
              <a:t>public double average(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[] a) </a:t>
            </a:r>
            <a:r>
              <a:rPr lang="en-US" altLang="ko-KR" sz="1400" b="0" dirty="0"/>
              <a:t>{ // </a:t>
            </a:r>
            <a:r>
              <a:rPr lang="ko-KR" altLang="en-US" sz="1400" b="0" dirty="0"/>
              <a:t>추상 </a:t>
            </a:r>
            <a:r>
              <a:rPr lang="ko-KR" altLang="en-US" sz="1400" b="0" dirty="0" err="1"/>
              <a:t>메소드</a:t>
            </a:r>
            <a:r>
              <a:rPr lang="ko-KR" altLang="en-US" sz="1400" b="0" dirty="0"/>
              <a:t> 구현</a:t>
            </a:r>
          </a:p>
          <a:p>
            <a:r>
              <a:rPr lang="en-US" altLang="ko-KR" sz="1400" b="0" dirty="0"/>
              <a:t>		double sum = 0;</a:t>
            </a:r>
          </a:p>
          <a:p>
            <a:r>
              <a:rPr lang="nn-NO" altLang="ko-KR" sz="1400" b="0" dirty="0"/>
              <a:t>		for (int i = 0; i &lt;a.length; i++)</a:t>
            </a:r>
          </a:p>
          <a:p>
            <a:r>
              <a:rPr lang="en-US" altLang="ko-KR" sz="1400" b="0" dirty="0"/>
              <a:t>			sum += a[</a:t>
            </a:r>
            <a:r>
              <a:rPr lang="en-US" altLang="ko-KR" sz="1400" b="0" dirty="0" err="1"/>
              <a:t>i</a:t>
            </a:r>
            <a:r>
              <a:rPr lang="en-US" altLang="ko-KR" sz="1400" b="0" dirty="0"/>
              <a:t>];</a:t>
            </a:r>
          </a:p>
          <a:p>
            <a:r>
              <a:rPr lang="en-US" altLang="ko-KR" sz="1400" b="0" dirty="0"/>
              <a:t>		return sum/</a:t>
            </a:r>
            <a:r>
              <a:rPr lang="en-US" altLang="ko-KR" sz="1400" b="0" dirty="0" err="1"/>
              <a:t>a.length</a:t>
            </a:r>
            <a:r>
              <a:rPr lang="en-US" altLang="ko-KR" sz="1400" b="0" dirty="0"/>
              <a:t>;</a:t>
            </a:r>
          </a:p>
          <a:p>
            <a:r>
              <a:rPr lang="en-US" altLang="ko-KR" sz="1400" b="0" dirty="0"/>
              <a:t>	}</a:t>
            </a:r>
          </a:p>
          <a:p>
            <a:endParaRPr lang="en-US" altLang="ko-KR" sz="1400" b="0" dirty="0"/>
          </a:p>
          <a:p>
            <a:r>
              <a:rPr lang="en-US" altLang="ko-KR" sz="1400" b="0" dirty="0"/>
              <a:t>	public static void main(String [] </a:t>
            </a:r>
            <a:r>
              <a:rPr lang="en-US" altLang="ko-KR" sz="1400" b="0" dirty="0" err="1"/>
              <a:t>args</a:t>
            </a:r>
            <a:r>
              <a:rPr lang="en-US" altLang="ko-KR" sz="1400" b="0" dirty="0"/>
              <a:t>) {</a:t>
            </a:r>
          </a:p>
          <a:p>
            <a:r>
              <a:rPr lang="en-US" altLang="ko-KR" sz="1400" b="0" dirty="0"/>
              <a:t>		</a:t>
            </a:r>
            <a:r>
              <a:rPr lang="en-US" altLang="ko-KR" sz="1400" dirty="0" err="1"/>
              <a:t>GoodCalc</a:t>
            </a:r>
            <a:r>
              <a:rPr lang="en-US" altLang="ko-KR" sz="1400" dirty="0"/>
              <a:t> c = new </a:t>
            </a:r>
            <a:r>
              <a:rPr lang="en-US" altLang="ko-KR" sz="1400" dirty="0" err="1"/>
              <a:t>GoodCalc</a:t>
            </a:r>
            <a:r>
              <a:rPr lang="en-US" altLang="ko-KR" sz="1400" dirty="0"/>
              <a:t>();</a:t>
            </a:r>
          </a:p>
          <a:p>
            <a:r>
              <a:rPr lang="en-US" altLang="ko-KR" sz="1400" b="0" dirty="0"/>
              <a:t>		</a:t>
            </a:r>
            <a:r>
              <a:rPr lang="en-US" altLang="ko-KR" sz="1400" b="0" dirty="0" err="1"/>
              <a:t>System.out.println</a:t>
            </a:r>
            <a:r>
              <a:rPr lang="en-US" altLang="ko-KR" sz="1400" b="0" dirty="0"/>
              <a:t>(</a:t>
            </a:r>
            <a:r>
              <a:rPr lang="en-US" altLang="ko-KR" sz="1400" dirty="0" err="1"/>
              <a:t>c.add</a:t>
            </a:r>
            <a:r>
              <a:rPr lang="en-US" altLang="ko-KR" sz="1400" dirty="0"/>
              <a:t>(2,3)</a:t>
            </a:r>
            <a:r>
              <a:rPr lang="en-US" altLang="ko-KR" sz="1400" b="0" dirty="0"/>
              <a:t>);</a:t>
            </a:r>
          </a:p>
          <a:p>
            <a:r>
              <a:rPr lang="en-US" altLang="ko-KR" sz="1400" b="0" dirty="0"/>
              <a:t>		</a:t>
            </a:r>
            <a:r>
              <a:rPr lang="en-US" altLang="ko-KR" sz="1400" b="0" dirty="0" err="1"/>
              <a:t>System.out.println</a:t>
            </a:r>
            <a:r>
              <a:rPr lang="en-US" altLang="ko-KR" sz="1400" b="0" dirty="0"/>
              <a:t>(</a:t>
            </a:r>
            <a:r>
              <a:rPr lang="en-US" altLang="ko-KR" sz="1400" dirty="0" err="1"/>
              <a:t>c.subtract</a:t>
            </a:r>
            <a:r>
              <a:rPr lang="en-US" altLang="ko-KR" sz="1400" dirty="0"/>
              <a:t>(2,3)</a:t>
            </a:r>
            <a:r>
              <a:rPr lang="en-US" altLang="ko-KR" sz="1400" b="0" dirty="0"/>
              <a:t>);</a:t>
            </a:r>
          </a:p>
          <a:p>
            <a:r>
              <a:rPr lang="en-US" altLang="ko-KR" sz="1400" b="0" dirty="0"/>
              <a:t>		</a:t>
            </a:r>
            <a:r>
              <a:rPr lang="en-US" altLang="ko-KR" sz="1400" b="0" dirty="0" err="1"/>
              <a:t>System.out.println</a:t>
            </a:r>
            <a:r>
              <a:rPr lang="en-US" altLang="ko-KR" sz="1400" b="0" dirty="0"/>
              <a:t>(</a:t>
            </a:r>
            <a:r>
              <a:rPr lang="en-US" altLang="ko-KR" sz="1400" dirty="0" err="1"/>
              <a:t>c.average</a:t>
            </a:r>
            <a:r>
              <a:rPr lang="en-US" altLang="ko-KR" sz="1400" dirty="0"/>
              <a:t>(new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[] { 2,3,4 })</a:t>
            </a:r>
            <a:r>
              <a:rPr lang="en-US" altLang="ko-KR" sz="1400" b="0" dirty="0"/>
              <a:t>);</a:t>
            </a:r>
          </a:p>
          <a:p>
            <a:r>
              <a:rPr lang="en-US" altLang="ko-KR" sz="1400" b="0" dirty="0"/>
              <a:t>	}</a:t>
            </a:r>
          </a:p>
          <a:p>
            <a:r>
              <a:rPr lang="en-US" altLang="ko-KR" sz="1400" b="0" dirty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24750" y="5928874"/>
            <a:ext cx="423514" cy="73866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5</a:t>
            </a:r>
          </a:p>
          <a:p>
            <a:r>
              <a:rPr lang="en-US" altLang="ko-KR" sz="1400" dirty="0"/>
              <a:t>-1</a:t>
            </a:r>
          </a:p>
          <a:p>
            <a:r>
              <a:rPr lang="en-US" altLang="ko-KR" sz="1400" dirty="0"/>
              <a:t>3.0</a:t>
            </a:r>
            <a:endParaRPr lang="ko-KR" altLang="en-US" sz="1400" dirty="0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5-7 </a:t>
            </a:r>
            <a:r>
              <a:rPr lang="ko-KR" altLang="en-US" dirty="0"/>
              <a:t>정답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5135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5-1 : </a:t>
            </a:r>
            <a:r>
              <a:rPr lang="ko-KR" altLang="en-US" sz="2000" dirty="0"/>
              <a:t>클래스 상속 만들기 </a:t>
            </a:r>
            <a:r>
              <a:rPr lang="en-US" altLang="ko-KR" sz="2000" dirty="0"/>
              <a:t>- Point</a:t>
            </a:r>
            <a:r>
              <a:rPr lang="ko-KR" altLang="en-US" sz="2000" dirty="0"/>
              <a:t>와 </a:t>
            </a:r>
            <a:r>
              <a:rPr lang="en-US" altLang="ko-KR" sz="2000" dirty="0" err="1"/>
              <a:t>ColorPoint</a:t>
            </a:r>
            <a:r>
              <a:rPr lang="en-US" altLang="ko-KR" sz="2000" dirty="0"/>
              <a:t> </a:t>
            </a:r>
            <a:r>
              <a:rPr lang="ko-KR" altLang="en-US" sz="2000" dirty="0"/>
              <a:t>클래스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493144" y="1315698"/>
            <a:ext cx="83993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(x, y)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한 점을 표현하는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Point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클래스와 이를 상속받아 색을 가진 점을 표현하는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ColorPoint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만들고 활용해보자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0" y="2059107"/>
            <a:ext cx="4320480" cy="23083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>
            <a:defPPr>
              <a:defRPr lang="ko-KR"/>
            </a:defPPr>
            <a:lvl1pPr defTabSz="180000">
              <a:defRPr sz="1200" b="1"/>
            </a:lvl1pPr>
          </a:lstStyle>
          <a:p>
            <a:r>
              <a:rPr lang="en-US" altLang="ko-KR" dirty="0"/>
              <a:t>public class </a:t>
            </a:r>
            <a:r>
              <a:rPr lang="en-US" altLang="ko-KR" dirty="0" err="1"/>
              <a:t>ColorPointEx</a:t>
            </a:r>
            <a:r>
              <a:rPr lang="en-US" altLang="ko-KR" dirty="0"/>
              <a:t> </a:t>
            </a:r>
            <a:r>
              <a:rPr lang="en-US" altLang="ko-KR" b="0" dirty="0"/>
              <a:t>{</a:t>
            </a:r>
          </a:p>
          <a:p>
            <a:r>
              <a:rPr lang="en-US" altLang="ko-KR" b="0" dirty="0"/>
              <a:t>	</a:t>
            </a:r>
            <a:r>
              <a:rPr lang="en-US" altLang="ko-KR" dirty="0"/>
              <a:t>public static void main(String [] </a:t>
            </a:r>
            <a:r>
              <a:rPr lang="en-US" altLang="ko-KR" dirty="0" err="1"/>
              <a:t>args</a:t>
            </a:r>
            <a:r>
              <a:rPr lang="en-US" altLang="ko-KR" dirty="0"/>
              <a:t>) {</a:t>
            </a:r>
          </a:p>
          <a:p>
            <a:r>
              <a:rPr lang="en-US" altLang="ko-KR" b="0" dirty="0"/>
              <a:t>		</a:t>
            </a:r>
            <a:r>
              <a:rPr lang="en-US" altLang="ko-KR" dirty="0"/>
              <a:t>Point p = new Point(); </a:t>
            </a:r>
            <a:r>
              <a:rPr lang="en-US" altLang="ko-KR" b="0" dirty="0"/>
              <a:t>// Point </a:t>
            </a:r>
            <a:r>
              <a:rPr lang="ko-KR" altLang="en-US" b="0" dirty="0"/>
              <a:t>객체 생성</a:t>
            </a:r>
          </a:p>
          <a:p>
            <a:r>
              <a:rPr lang="en-US" altLang="ko-KR" b="0" dirty="0"/>
              <a:t>		</a:t>
            </a:r>
            <a:r>
              <a:rPr lang="en-US" altLang="ko-KR" b="0" dirty="0" err="1"/>
              <a:t>p.set</a:t>
            </a:r>
            <a:r>
              <a:rPr lang="en-US" altLang="ko-KR" b="0" dirty="0"/>
              <a:t>(1, 2); // Point </a:t>
            </a:r>
            <a:r>
              <a:rPr lang="ko-KR" altLang="en-US" b="0" dirty="0"/>
              <a:t>클래스의 </a:t>
            </a:r>
            <a:r>
              <a:rPr lang="en-US" altLang="ko-KR" b="0" dirty="0"/>
              <a:t>set() </a:t>
            </a:r>
            <a:r>
              <a:rPr lang="ko-KR" altLang="en-US" b="0" dirty="0"/>
              <a:t>호출</a:t>
            </a:r>
          </a:p>
          <a:p>
            <a:r>
              <a:rPr lang="en-US" altLang="ko-KR" b="0" dirty="0"/>
              <a:t>		</a:t>
            </a:r>
            <a:r>
              <a:rPr lang="en-US" altLang="ko-KR" b="0" dirty="0" err="1"/>
              <a:t>p.showPoint</a:t>
            </a:r>
            <a:r>
              <a:rPr lang="en-US" altLang="ko-KR" b="0" dirty="0"/>
              <a:t>();</a:t>
            </a:r>
          </a:p>
          <a:p>
            <a:endParaRPr lang="en-US" altLang="ko-KR" b="0" dirty="0"/>
          </a:p>
          <a:p>
            <a:r>
              <a:rPr lang="en-US" altLang="ko-KR" b="0" dirty="0"/>
              <a:t>		</a:t>
            </a:r>
            <a:r>
              <a:rPr lang="en-US" altLang="ko-KR" dirty="0" err="1"/>
              <a:t>ColorPoint</a:t>
            </a:r>
            <a:r>
              <a:rPr lang="en-US" altLang="ko-KR" dirty="0"/>
              <a:t> </a:t>
            </a:r>
            <a:r>
              <a:rPr lang="en-US" altLang="ko-KR" dirty="0" err="1"/>
              <a:t>cp</a:t>
            </a:r>
            <a:r>
              <a:rPr lang="en-US" altLang="ko-KR" dirty="0"/>
              <a:t> = new </a:t>
            </a:r>
            <a:r>
              <a:rPr lang="en-US" altLang="ko-KR" dirty="0" err="1"/>
              <a:t>ColorPoint</a:t>
            </a:r>
            <a:r>
              <a:rPr lang="en-US" altLang="ko-KR" dirty="0"/>
              <a:t>();</a:t>
            </a:r>
            <a:r>
              <a:rPr lang="en-US" altLang="ko-KR" b="0" dirty="0"/>
              <a:t> // </a:t>
            </a:r>
            <a:r>
              <a:rPr lang="en-US" altLang="ko-KR" b="0" dirty="0" err="1"/>
              <a:t>ColorPoint</a:t>
            </a:r>
            <a:r>
              <a:rPr lang="en-US" altLang="ko-KR" b="0" dirty="0"/>
              <a:t> </a:t>
            </a:r>
            <a:r>
              <a:rPr lang="ko-KR" altLang="en-US" b="0" dirty="0"/>
              <a:t>객체 </a:t>
            </a:r>
          </a:p>
          <a:p>
            <a:r>
              <a:rPr lang="en-US" altLang="ko-KR" b="0" dirty="0"/>
              <a:t>		</a:t>
            </a:r>
            <a:r>
              <a:rPr lang="en-US" altLang="ko-KR" b="0" dirty="0" err="1"/>
              <a:t>cp.set</a:t>
            </a:r>
            <a:r>
              <a:rPr lang="en-US" altLang="ko-KR" b="0" dirty="0"/>
              <a:t>(3, 4); // Point</a:t>
            </a:r>
            <a:r>
              <a:rPr lang="ko-KR" altLang="en-US" b="0" dirty="0"/>
              <a:t>의 </a:t>
            </a:r>
            <a:r>
              <a:rPr lang="en-US" altLang="ko-KR" b="0" dirty="0"/>
              <a:t>set() </a:t>
            </a:r>
            <a:r>
              <a:rPr lang="ko-KR" altLang="en-US" b="0" dirty="0"/>
              <a:t>호출</a:t>
            </a:r>
          </a:p>
          <a:p>
            <a:r>
              <a:rPr lang="en-US" altLang="ko-KR" b="0" dirty="0"/>
              <a:t>		</a:t>
            </a:r>
            <a:r>
              <a:rPr lang="en-US" altLang="ko-KR" b="0" dirty="0" err="1"/>
              <a:t>cp.setColor</a:t>
            </a:r>
            <a:r>
              <a:rPr lang="en-US" altLang="ko-KR" b="0" dirty="0"/>
              <a:t>("red"); // </a:t>
            </a:r>
            <a:r>
              <a:rPr lang="en-US" altLang="ko-KR" b="0" dirty="0" err="1"/>
              <a:t>ColorPoint</a:t>
            </a:r>
            <a:r>
              <a:rPr lang="ko-KR" altLang="en-US" b="0" dirty="0"/>
              <a:t>의 </a:t>
            </a:r>
            <a:r>
              <a:rPr lang="en-US" altLang="ko-KR" b="0" dirty="0" err="1"/>
              <a:t>setColor</a:t>
            </a:r>
            <a:r>
              <a:rPr lang="en-US" altLang="ko-KR" b="0" dirty="0"/>
              <a:t>() </a:t>
            </a:r>
            <a:r>
              <a:rPr lang="ko-KR" altLang="en-US" b="0" dirty="0"/>
              <a:t>호출</a:t>
            </a:r>
          </a:p>
          <a:p>
            <a:r>
              <a:rPr lang="en-US" altLang="ko-KR" b="0" dirty="0"/>
              <a:t>		</a:t>
            </a:r>
            <a:r>
              <a:rPr lang="en-US" altLang="ko-KR" b="0" dirty="0" err="1"/>
              <a:t>cp.showColorPoint</a:t>
            </a:r>
            <a:r>
              <a:rPr lang="en-US" altLang="ko-KR" b="0" dirty="0"/>
              <a:t>(); // </a:t>
            </a:r>
            <a:r>
              <a:rPr lang="ko-KR" altLang="en-US" b="0" dirty="0"/>
              <a:t>컬러와 좌표 출력</a:t>
            </a:r>
          </a:p>
          <a:p>
            <a:r>
              <a:rPr lang="en-US" altLang="ko-KR" b="0" dirty="0"/>
              <a:t>	}</a:t>
            </a:r>
          </a:p>
          <a:p>
            <a:r>
              <a:rPr lang="en-US" altLang="ko-KR" b="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88636" y="2059107"/>
            <a:ext cx="4167340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class Point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private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 // </a:t>
            </a:r>
            <a:r>
              <a:rPr lang="ko-KR" altLang="en-US" sz="1200" dirty="0"/>
              <a:t>한 점을 구성하는 </a:t>
            </a:r>
            <a:r>
              <a:rPr lang="en-US" altLang="ko-KR" sz="1200" dirty="0"/>
              <a:t>x, y </a:t>
            </a:r>
            <a:r>
              <a:rPr lang="ko-KR" altLang="en-US" sz="1200" dirty="0"/>
              <a:t>좌표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public void set(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y)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this.x</a:t>
            </a:r>
            <a:r>
              <a:rPr lang="en-US" altLang="ko-KR" sz="1200" dirty="0"/>
              <a:t> = x; </a:t>
            </a:r>
            <a:r>
              <a:rPr lang="en-US" altLang="ko-KR" sz="1200" dirty="0" err="1"/>
              <a:t>this.y</a:t>
            </a:r>
            <a:r>
              <a:rPr lang="en-US" altLang="ko-KR" sz="1200" dirty="0"/>
              <a:t> = y;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public void </a:t>
            </a:r>
            <a:r>
              <a:rPr lang="en-US" altLang="ko-KR" sz="1200" dirty="0" err="1"/>
              <a:t>showPoint</a:t>
            </a:r>
            <a:r>
              <a:rPr lang="en-US" altLang="ko-KR" sz="1200" dirty="0"/>
              <a:t>() { // </a:t>
            </a:r>
            <a:r>
              <a:rPr lang="ko-KR" altLang="en-US" sz="1200" dirty="0"/>
              <a:t>점의 좌표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("(" + x + "," + y + ")");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1" y="4496507"/>
            <a:ext cx="4320479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rgbClr val="00B050"/>
                </a:solidFill>
              </a:defRPr>
            </a:lvl1pPr>
          </a:lstStyle>
          <a:p>
            <a:r>
              <a:rPr lang="en-US" altLang="ko-KR" sz="1400" dirty="0">
                <a:solidFill>
                  <a:schemeClr val="tx1"/>
                </a:solidFill>
              </a:rPr>
              <a:t>(1,2)</a:t>
            </a:r>
          </a:p>
          <a:p>
            <a:r>
              <a:rPr lang="en-US" altLang="ko-KR" sz="1400" dirty="0">
                <a:solidFill>
                  <a:schemeClr val="tx1"/>
                </a:solidFill>
              </a:rPr>
              <a:t>red(3,4)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88636" y="4051735"/>
            <a:ext cx="4167340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// Point</a:t>
            </a:r>
            <a:r>
              <a:rPr lang="ko-KR" altLang="en-US" sz="1200" dirty="0"/>
              <a:t>를 상속받은 </a:t>
            </a:r>
            <a:r>
              <a:rPr lang="en-US" altLang="ko-KR" sz="1200" dirty="0" err="1"/>
              <a:t>ColorPoint</a:t>
            </a:r>
            <a:r>
              <a:rPr lang="en-US" altLang="ko-KR" sz="1200" dirty="0"/>
              <a:t> </a:t>
            </a:r>
            <a:r>
              <a:rPr lang="ko-KR" altLang="en-US" sz="1200" dirty="0"/>
              <a:t>선언</a:t>
            </a:r>
          </a:p>
          <a:p>
            <a:pPr defTabSz="180000"/>
            <a:r>
              <a:rPr lang="en-US" altLang="ko-KR" sz="1200" b="1" dirty="0"/>
              <a:t>class </a:t>
            </a:r>
            <a:r>
              <a:rPr lang="en-US" altLang="ko-KR" sz="1200" b="1" dirty="0" err="1"/>
              <a:t>ColorPoint</a:t>
            </a:r>
            <a:r>
              <a:rPr lang="en-US" altLang="ko-KR" sz="1200" b="1" dirty="0"/>
              <a:t> extends Point </a:t>
            </a:r>
            <a:r>
              <a:rPr lang="en-US" altLang="ko-KR" sz="1200" dirty="0"/>
              <a:t>{ 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private String color; // </a:t>
            </a:r>
            <a:r>
              <a:rPr lang="ko-KR" altLang="en-US" sz="1200" dirty="0"/>
              <a:t>점의 색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public void </a:t>
            </a:r>
            <a:r>
              <a:rPr lang="en-US" altLang="ko-KR" sz="1200" dirty="0" err="1"/>
              <a:t>setColor</a:t>
            </a:r>
            <a:r>
              <a:rPr lang="en-US" altLang="ko-KR" sz="1200" dirty="0"/>
              <a:t>(String color)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this.color</a:t>
            </a:r>
            <a:r>
              <a:rPr lang="en-US" altLang="ko-KR" sz="1200" dirty="0"/>
              <a:t> = color;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public void </a:t>
            </a:r>
            <a:r>
              <a:rPr lang="en-US" altLang="ko-KR" sz="1200" dirty="0" err="1"/>
              <a:t>showColorPoint</a:t>
            </a:r>
            <a:r>
              <a:rPr lang="en-US" altLang="ko-KR" sz="1200" dirty="0"/>
              <a:t>() { // </a:t>
            </a:r>
            <a:r>
              <a:rPr lang="ko-KR" altLang="en-US" sz="1200" dirty="0"/>
              <a:t>컬러 점의 좌표 출력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(color);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showPoint</a:t>
            </a:r>
            <a:r>
              <a:rPr lang="en-US" altLang="ko-KR" sz="1200" dirty="0"/>
              <a:t>(); // Point </a:t>
            </a:r>
            <a:r>
              <a:rPr lang="ko-KR" altLang="en-US" sz="1200" dirty="0"/>
              <a:t>클래스의 </a:t>
            </a:r>
            <a:r>
              <a:rPr lang="en-US" altLang="ko-KR" sz="1200" dirty="0" err="1"/>
              <a:t>showPoint</a:t>
            </a:r>
            <a:r>
              <a:rPr lang="en-US" altLang="ko-KR" sz="1200" dirty="0"/>
              <a:t>() </a:t>
            </a:r>
            <a:r>
              <a:rPr lang="ko-KR" altLang="en-US" sz="1200" dirty="0"/>
              <a:t>호출 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9167827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실세계의</a:t>
            </a:r>
            <a:r>
              <a:rPr lang="ko-KR" altLang="en-US" dirty="0"/>
              <a:t> 인터페이스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50</a:t>
            </a:fld>
            <a:endParaRPr lang="ko-KR" altLang="en-US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1475656" y="4941168"/>
            <a:ext cx="3240360" cy="504056"/>
          </a:xfrm>
          <a:prstGeom prst="wedgeRoundRectCallout">
            <a:avLst>
              <a:gd name="adj1" fmla="val 14035"/>
              <a:gd name="adj2" fmla="val -8407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정해진 규격</a:t>
            </a:r>
            <a:r>
              <a:rPr lang="en-US" altLang="ko-KR" sz="1000" dirty="0">
                <a:solidFill>
                  <a:schemeClr val="tx1"/>
                </a:solidFill>
              </a:rPr>
              <a:t>(</a:t>
            </a:r>
            <a:r>
              <a:rPr lang="ko-KR" altLang="en-US" sz="1000" dirty="0">
                <a:solidFill>
                  <a:schemeClr val="tx1"/>
                </a:solidFill>
              </a:rPr>
              <a:t>인터페이스</a:t>
            </a:r>
            <a:r>
              <a:rPr lang="en-US" altLang="ko-KR" sz="1000" dirty="0">
                <a:solidFill>
                  <a:schemeClr val="tx1"/>
                </a:solidFill>
              </a:rPr>
              <a:t>)</a:t>
            </a:r>
            <a:r>
              <a:rPr lang="ko-KR" altLang="en-US" sz="1000" dirty="0">
                <a:solidFill>
                  <a:schemeClr val="tx1"/>
                </a:solidFill>
              </a:rPr>
              <a:t>에 맞기만 하면 연결 가능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r>
              <a:rPr lang="ko-KR" altLang="en-US" sz="1000" dirty="0">
                <a:solidFill>
                  <a:schemeClr val="tx1"/>
                </a:solidFill>
              </a:rPr>
              <a:t>각 회사마다 구현 방법은 다름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6300192" y="4951480"/>
            <a:ext cx="2101992" cy="504056"/>
          </a:xfrm>
          <a:prstGeom prst="wedgeRoundRectCallout">
            <a:avLst>
              <a:gd name="adj1" fmla="val 14035"/>
              <a:gd name="adj2" fmla="val -8407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정해진 규격</a:t>
            </a:r>
            <a:r>
              <a:rPr lang="en-US" altLang="ko-KR" sz="1000" dirty="0">
                <a:solidFill>
                  <a:schemeClr val="tx1"/>
                </a:solidFill>
              </a:rPr>
              <a:t>(</a:t>
            </a:r>
            <a:r>
              <a:rPr lang="ko-KR" altLang="en-US" sz="1000" dirty="0">
                <a:solidFill>
                  <a:schemeClr val="tx1"/>
                </a:solidFill>
              </a:rPr>
              <a:t>인터페이스</a:t>
            </a:r>
            <a:r>
              <a:rPr lang="en-US" altLang="ko-KR" sz="1000" dirty="0">
                <a:solidFill>
                  <a:schemeClr val="tx1"/>
                </a:solidFill>
              </a:rPr>
              <a:t>)</a:t>
            </a:r>
            <a:r>
              <a:rPr lang="ko-KR" altLang="en-US" sz="1000" dirty="0">
                <a:solidFill>
                  <a:schemeClr val="tx1"/>
                </a:solidFill>
              </a:rPr>
              <a:t>에 맞지 않으면 연결 불가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844824"/>
            <a:ext cx="7913908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96423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자바의 인터페이스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자바의 인터페이스</a:t>
            </a:r>
            <a:endParaRPr lang="en-US" altLang="ko-KR" dirty="0"/>
          </a:p>
          <a:p>
            <a:pPr lvl="1"/>
            <a:r>
              <a:rPr lang="ko-KR" altLang="en-US" dirty="0"/>
              <a:t>모든 </a:t>
            </a:r>
            <a:r>
              <a:rPr lang="ko-KR" altLang="en-US" dirty="0" err="1"/>
              <a:t>메소드가</a:t>
            </a:r>
            <a:r>
              <a:rPr lang="ko-KR" altLang="en-US" dirty="0"/>
              <a:t> 추상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1"/>
            <a:r>
              <a:rPr lang="ko-KR" altLang="en-US" dirty="0"/>
              <a:t>상수와 추상 </a:t>
            </a:r>
            <a:r>
              <a:rPr lang="ko-KR" altLang="en-US" dirty="0" err="1"/>
              <a:t>메소드로만</a:t>
            </a:r>
            <a:r>
              <a:rPr lang="ko-KR" altLang="en-US" dirty="0"/>
              <a:t> 구성</a:t>
            </a:r>
            <a:endParaRPr lang="en-US" altLang="ko-KR" dirty="0"/>
          </a:p>
          <a:p>
            <a:pPr lvl="2"/>
            <a:r>
              <a:rPr lang="ko-KR" altLang="en-US" dirty="0"/>
              <a:t>필드</a:t>
            </a:r>
            <a:r>
              <a:rPr lang="en-US" altLang="ko-KR" dirty="0"/>
              <a:t>(</a:t>
            </a:r>
            <a:r>
              <a:rPr lang="ko-KR" altLang="en-US" dirty="0"/>
              <a:t>멤버 변수</a:t>
            </a:r>
            <a:r>
              <a:rPr lang="en-US" altLang="ko-KR" dirty="0"/>
              <a:t>)</a:t>
            </a:r>
            <a:r>
              <a:rPr lang="ko-KR" altLang="en-US" dirty="0"/>
              <a:t> 선언 불가</a:t>
            </a:r>
            <a:endParaRPr lang="en-US" altLang="ko-KR" dirty="0"/>
          </a:p>
          <a:p>
            <a:r>
              <a:rPr lang="ko-KR" altLang="en-US" dirty="0"/>
              <a:t>인터페이스 선언</a:t>
            </a:r>
            <a:endParaRPr lang="en-US" altLang="ko-KR" dirty="0"/>
          </a:p>
          <a:p>
            <a:pPr lvl="1"/>
            <a:r>
              <a:rPr lang="en-US" altLang="ko-KR" b="1" dirty="0"/>
              <a:t>Interface</a:t>
            </a:r>
            <a:r>
              <a:rPr lang="en-US" altLang="ko-KR" dirty="0"/>
              <a:t> </a:t>
            </a:r>
            <a:r>
              <a:rPr lang="ko-KR" altLang="en-US" dirty="0"/>
              <a:t>키워드로 선언</a:t>
            </a:r>
            <a:endParaRPr lang="en-US" altLang="ko-KR" dirty="0"/>
          </a:p>
          <a:p>
            <a:pPr lvl="1"/>
            <a:r>
              <a:rPr lang="en-US" altLang="ko-KR" dirty="0"/>
              <a:t>Ex) public</a:t>
            </a:r>
            <a:r>
              <a:rPr lang="ko-KR" altLang="en-US" dirty="0"/>
              <a:t> </a:t>
            </a:r>
            <a:r>
              <a:rPr lang="en-US" altLang="ko-KR" b="1" dirty="0"/>
              <a:t>interface</a:t>
            </a:r>
            <a:r>
              <a:rPr lang="en-US" altLang="ko-KR" dirty="0"/>
              <a:t> </a:t>
            </a:r>
            <a:r>
              <a:rPr lang="en-US" altLang="ko-KR" dirty="0" err="1"/>
              <a:t>SerialDriver</a:t>
            </a:r>
            <a:r>
              <a:rPr lang="en-US" altLang="ko-KR" dirty="0"/>
              <a:t> {…}</a:t>
            </a:r>
          </a:p>
          <a:p>
            <a:r>
              <a:rPr lang="ko-KR" altLang="en-US" dirty="0"/>
              <a:t>인터페이스의 특징</a:t>
            </a:r>
            <a:endParaRPr lang="en-US" altLang="ko-KR" dirty="0"/>
          </a:p>
          <a:p>
            <a:pPr lvl="1"/>
            <a:r>
              <a:rPr lang="ko-KR" altLang="en-US" dirty="0"/>
              <a:t>인터페이스의 </a:t>
            </a:r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  <a:r>
              <a:rPr lang="en-US" altLang="ko-KR" dirty="0"/>
              <a:t>: public abstract </a:t>
            </a:r>
            <a:r>
              <a:rPr lang="ko-KR" altLang="en-US" dirty="0"/>
              <a:t>타입</a:t>
            </a:r>
            <a:r>
              <a:rPr lang="en-US" altLang="ko-KR" dirty="0"/>
              <a:t>.</a:t>
            </a:r>
            <a:r>
              <a:rPr lang="ko-KR" altLang="en-US" dirty="0"/>
              <a:t> 생략 가능</a:t>
            </a:r>
            <a:endParaRPr lang="en-US" altLang="ko-KR" dirty="0"/>
          </a:p>
          <a:p>
            <a:pPr lvl="1"/>
            <a:r>
              <a:rPr lang="ko-KR" altLang="en-US" dirty="0"/>
              <a:t>인터페이스의 상수 </a:t>
            </a:r>
            <a:r>
              <a:rPr lang="en-US" altLang="ko-KR" dirty="0"/>
              <a:t>: public static final </a:t>
            </a:r>
            <a:r>
              <a:rPr lang="ko-KR" altLang="en-US" dirty="0"/>
              <a:t>타입</a:t>
            </a:r>
            <a:r>
              <a:rPr lang="en-US" altLang="ko-KR" dirty="0"/>
              <a:t>.</a:t>
            </a:r>
            <a:r>
              <a:rPr lang="ko-KR" altLang="en-US" dirty="0"/>
              <a:t> 생략 가능</a:t>
            </a:r>
            <a:endParaRPr lang="en-US" altLang="ko-KR" dirty="0"/>
          </a:p>
          <a:p>
            <a:pPr lvl="1"/>
            <a:r>
              <a:rPr lang="ko-KR" altLang="en-US" dirty="0"/>
              <a:t>인터페이스의 객체 생성 불가</a:t>
            </a:r>
            <a:endParaRPr lang="en-US" altLang="ko-KR" dirty="0"/>
          </a:p>
          <a:p>
            <a:pPr lvl="2"/>
            <a:r>
              <a:rPr lang="ko-KR" altLang="en-US" dirty="0"/>
              <a:t>인터페이스에 대한 </a:t>
            </a:r>
            <a:r>
              <a:rPr lang="ko-KR" altLang="en-US" dirty="0" err="1"/>
              <a:t>레퍼런스</a:t>
            </a:r>
            <a:r>
              <a:rPr lang="ko-KR" altLang="en-US" dirty="0"/>
              <a:t> 변수 선언 가능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78450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 인터페이스 사례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52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057" y="1289855"/>
            <a:ext cx="7139395" cy="178593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3284984"/>
            <a:ext cx="7000343" cy="150783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36" y="5301208"/>
            <a:ext cx="7504406" cy="83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182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자바 인터페이스의 특징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인터페이스는 추상 </a:t>
            </a:r>
            <a:r>
              <a:rPr lang="ko-KR" altLang="en-US" dirty="0" err="1"/>
              <a:t>메소드와</a:t>
            </a:r>
            <a:r>
              <a:rPr lang="ko-KR" altLang="en-US" dirty="0"/>
              <a:t> 상수 만으로 구성</a:t>
            </a:r>
            <a:endParaRPr lang="en-US" altLang="ko-KR" dirty="0"/>
          </a:p>
          <a:p>
            <a:r>
              <a:rPr lang="ko-KR" altLang="en-US" dirty="0"/>
              <a:t>모든 </a:t>
            </a:r>
            <a:r>
              <a:rPr lang="ko-KR" altLang="en-US" dirty="0" err="1"/>
              <a:t>메소드는</a:t>
            </a:r>
            <a:r>
              <a:rPr lang="ko-KR" altLang="en-US" dirty="0"/>
              <a:t> </a:t>
            </a:r>
            <a:r>
              <a:rPr lang="en-US" altLang="ko-KR" dirty="0"/>
              <a:t>abstract public</a:t>
            </a:r>
            <a:r>
              <a:rPr lang="ko-KR" altLang="en-US" dirty="0"/>
              <a:t>이며 생략 가능</a:t>
            </a:r>
            <a:endParaRPr lang="en-US" altLang="ko-KR" dirty="0"/>
          </a:p>
          <a:p>
            <a:r>
              <a:rPr lang="ko-KR" altLang="en-US" dirty="0"/>
              <a:t>상수는 </a:t>
            </a:r>
            <a:r>
              <a:rPr lang="en-US" altLang="ko-KR" dirty="0"/>
              <a:t>public static final </a:t>
            </a:r>
            <a:r>
              <a:rPr lang="ko-KR" altLang="en-US" dirty="0"/>
              <a:t>타입이며 생략 가능</a:t>
            </a:r>
            <a:endParaRPr lang="en-US" altLang="ko-KR" dirty="0"/>
          </a:p>
          <a:p>
            <a:r>
              <a:rPr lang="ko-KR" altLang="en-US" dirty="0"/>
              <a:t>인터페이스의 객체 생성 불가</a:t>
            </a:r>
            <a:endParaRPr lang="en-US" altLang="ko-KR" dirty="0"/>
          </a:p>
          <a:p>
            <a:r>
              <a:rPr lang="ko-KR" altLang="en-US" dirty="0"/>
              <a:t>다른 인터페이스 상속 가능</a:t>
            </a:r>
            <a:endParaRPr lang="en-US" altLang="ko-KR" dirty="0"/>
          </a:p>
          <a:p>
            <a:r>
              <a:rPr lang="ko-KR" altLang="en-US" dirty="0"/>
              <a:t>인터페이스의 다중 상속 가능</a:t>
            </a:r>
            <a:endParaRPr lang="en-US" altLang="ko-KR" dirty="0"/>
          </a:p>
          <a:p>
            <a:r>
              <a:rPr lang="ko-KR" altLang="en-US" dirty="0"/>
              <a:t>인터페이스 타입의 </a:t>
            </a:r>
            <a:r>
              <a:rPr lang="ko-KR" altLang="en-US" dirty="0" err="1"/>
              <a:t>레퍼런스</a:t>
            </a:r>
            <a:r>
              <a:rPr lang="ko-KR" altLang="en-US" dirty="0"/>
              <a:t> 변수 선언 가능</a:t>
            </a: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0920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인터페이스 상속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인터페이스가 다른 인터페이스 상속</a:t>
            </a:r>
            <a:endParaRPr lang="en-US" altLang="ko-KR" dirty="0"/>
          </a:p>
          <a:p>
            <a:pPr lvl="1"/>
            <a:r>
              <a:rPr lang="en-US" altLang="ko-KR" dirty="0"/>
              <a:t>extends </a:t>
            </a:r>
            <a:r>
              <a:rPr lang="ko-KR" altLang="en-US" dirty="0"/>
              <a:t>키워드 이용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다중</a:t>
            </a:r>
            <a:r>
              <a:rPr lang="en-US" altLang="ko-KR" dirty="0"/>
              <a:t> </a:t>
            </a:r>
            <a:r>
              <a:rPr lang="ko-KR" altLang="en-US" dirty="0"/>
              <a:t>인터페이스 상속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54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31640" y="2276872"/>
            <a:ext cx="5526360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/>
              <a:t>interface </a:t>
            </a:r>
            <a:r>
              <a:rPr lang="en-US" altLang="ko-KR" sz="1400" b="1" dirty="0" err="1"/>
              <a:t>MobilePhoneInterface</a:t>
            </a:r>
            <a:r>
              <a:rPr lang="en-US" altLang="ko-KR" sz="1400" b="1" dirty="0"/>
              <a:t> extends </a:t>
            </a:r>
            <a:r>
              <a:rPr lang="en-US" altLang="ko-KR" sz="1400" b="1" dirty="0" err="1"/>
              <a:t>PhoneInterface</a:t>
            </a:r>
            <a:r>
              <a:rPr lang="en-US" altLang="ko-KR" sz="1400" b="1" dirty="0"/>
              <a:t>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void </a:t>
            </a:r>
            <a:r>
              <a:rPr lang="en-US" altLang="ko-KR" sz="1400" dirty="0" err="1"/>
              <a:t>sendSMS</a:t>
            </a:r>
            <a:r>
              <a:rPr lang="en-US" altLang="ko-KR" sz="1400" dirty="0"/>
              <a:t>(); 		// </a:t>
            </a:r>
            <a:r>
              <a:rPr lang="ko-KR" altLang="en-US" sz="1400" dirty="0"/>
              <a:t>새로운 추상 </a:t>
            </a:r>
            <a:r>
              <a:rPr lang="ko-KR" altLang="en-US" sz="1400" dirty="0" err="1"/>
              <a:t>메소드</a:t>
            </a:r>
            <a:r>
              <a:rPr lang="ko-KR" altLang="en-US" sz="1400" dirty="0"/>
              <a:t> 추가</a:t>
            </a:r>
          </a:p>
          <a:p>
            <a:pPr defTabSz="180000"/>
            <a:r>
              <a:rPr lang="en-US" altLang="ko-KR" sz="1400" dirty="0"/>
              <a:t>	void </a:t>
            </a:r>
            <a:r>
              <a:rPr lang="en-US" altLang="ko-KR" sz="1400" dirty="0" err="1"/>
              <a:t>receiveSMS</a:t>
            </a:r>
            <a:r>
              <a:rPr lang="en-US" altLang="ko-KR" sz="1400" dirty="0"/>
              <a:t>(); 	// </a:t>
            </a:r>
            <a:r>
              <a:rPr lang="ko-KR" altLang="en-US" sz="1400" dirty="0"/>
              <a:t>새로운 추상 </a:t>
            </a:r>
            <a:r>
              <a:rPr lang="ko-KR" altLang="en-US" sz="1400" dirty="0" err="1"/>
              <a:t>메소드</a:t>
            </a:r>
            <a:r>
              <a:rPr lang="ko-KR" altLang="en-US" sz="1400" dirty="0"/>
              <a:t> 추가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1331640" y="3797751"/>
            <a:ext cx="7056784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/>
              <a:t>interface </a:t>
            </a:r>
            <a:r>
              <a:rPr lang="en-US" altLang="ko-KR" sz="1400" b="1" dirty="0" err="1"/>
              <a:t>MusicPhoneInterface</a:t>
            </a:r>
            <a:r>
              <a:rPr lang="en-US" altLang="ko-KR" sz="1400" b="1" dirty="0"/>
              <a:t> extends </a:t>
            </a:r>
            <a:r>
              <a:rPr lang="en-US" altLang="ko-KR" sz="1400" b="1" dirty="0" err="1"/>
              <a:t>MobilePhoneInterface</a:t>
            </a:r>
            <a:r>
              <a:rPr lang="en-US" altLang="ko-KR" sz="1400" b="1" dirty="0"/>
              <a:t>, MP3Interface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void playMP3RingTone(); // </a:t>
            </a:r>
            <a:r>
              <a:rPr lang="ko-KR" altLang="en-US" sz="1400" dirty="0"/>
              <a:t>새로운 추상 </a:t>
            </a:r>
            <a:r>
              <a:rPr lang="ko-KR" altLang="en-US" sz="1400" dirty="0" err="1"/>
              <a:t>메소드</a:t>
            </a:r>
            <a:r>
              <a:rPr lang="ko-KR" altLang="en-US" sz="1400" dirty="0"/>
              <a:t> 추가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7192540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인터페이스 구현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인터페이스의 추상 </a:t>
            </a:r>
            <a:r>
              <a:rPr lang="ko-KR" altLang="en-US" dirty="0" err="1"/>
              <a:t>메소드를</a:t>
            </a:r>
            <a:r>
              <a:rPr lang="ko-KR" altLang="en-US" dirty="0"/>
              <a:t> 모두 구현한 클래스 작성</a:t>
            </a:r>
            <a:endParaRPr lang="en-US" altLang="ko-KR" dirty="0"/>
          </a:p>
          <a:p>
            <a:pPr lvl="1"/>
            <a:r>
              <a:rPr lang="en-US" altLang="ko-KR" dirty="0"/>
              <a:t>implements</a:t>
            </a:r>
            <a:r>
              <a:rPr lang="ko-KR" altLang="en-US" dirty="0"/>
              <a:t> 키워드 사용</a:t>
            </a:r>
            <a:endParaRPr lang="en-US" altLang="ko-KR" dirty="0"/>
          </a:p>
          <a:p>
            <a:pPr lvl="1"/>
            <a:r>
              <a:rPr lang="ko-KR" altLang="en-US" dirty="0"/>
              <a:t>여러 개의 인터페이스 동시 구현 가능</a:t>
            </a:r>
            <a:endParaRPr lang="en-US" altLang="ko-KR" dirty="0"/>
          </a:p>
          <a:p>
            <a:pPr lvl="1"/>
            <a:r>
              <a:rPr lang="ko-KR" altLang="en-US" dirty="0"/>
              <a:t>상속과 구현이 동시에 가능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55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259632" y="3068960"/>
            <a:ext cx="6696744" cy="24622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/>
              <a:t>class </a:t>
            </a:r>
            <a:r>
              <a:rPr lang="en-US" altLang="ko-KR" sz="1400" b="1" dirty="0" err="1"/>
              <a:t>SamsungPhone</a:t>
            </a:r>
            <a:r>
              <a:rPr lang="en-US" altLang="ko-KR" sz="1400" b="1" dirty="0"/>
              <a:t> implements </a:t>
            </a:r>
            <a:r>
              <a:rPr lang="en-US" altLang="ko-KR" sz="1400" b="1" dirty="0" err="1"/>
              <a:t>MobilePhoneInterface</a:t>
            </a:r>
            <a:r>
              <a:rPr lang="en-US" altLang="ko-KR" sz="1400" dirty="0"/>
              <a:t> { // </a:t>
            </a:r>
            <a:r>
              <a:rPr lang="ko-KR" altLang="en-US" sz="1400" dirty="0"/>
              <a:t>인터페이스 구현</a:t>
            </a:r>
          </a:p>
          <a:p>
            <a:pPr defTabSz="180000"/>
            <a:r>
              <a:rPr lang="en-US" altLang="ko-KR" sz="1400" dirty="0"/>
              <a:t>	</a:t>
            </a:r>
          </a:p>
          <a:p>
            <a:pPr defTabSz="180000"/>
            <a:r>
              <a:rPr lang="en-US" altLang="ko-KR" sz="1400" dirty="0"/>
              <a:t>	// </a:t>
            </a:r>
            <a:r>
              <a:rPr lang="en-US" altLang="ko-KR" sz="1400" dirty="0" err="1"/>
              <a:t>MobilePhoneInterface</a:t>
            </a:r>
            <a:r>
              <a:rPr lang="ko-KR" altLang="en-US" sz="1400" dirty="0"/>
              <a:t>의 모든 </a:t>
            </a:r>
            <a:r>
              <a:rPr lang="ko-KR" altLang="en-US" sz="1400" dirty="0" err="1"/>
              <a:t>메소드를</a:t>
            </a:r>
            <a:r>
              <a:rPr lang="ko-KR" altLang="en-US" sz="1400" dirty="0"/>
              <a:t> 구현한다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dirty="0"/>
              <a:t>	public void </a:t>
            </a:r>
            <a:r>
              <a:rPr lang="en-US" altLang="ko-KR" sz="1400" dirty="0" err="1"/>
              <a:t>sendCall</a:t>
            </a:r>
            <a:r>
              <a:rPr lang="en-US" altLang="ko-KR" sz="1400" dirty="0"/>
              <a:t>() { ... }</a:t>
            </a:r>
          </a:p>
          <a:p>
            <a:pPr defTabSz="180000"/>
            <a:r>
              <a:rPr lang="en-US" altLang="ko-KR" sz="1400" dirty="0"/>
              <a:t>	public void </a:t>
            </a:r>
            <a:r>
              <a:rPr lang="en-US" altLang="ko-KR" sz="1400" dirty="0" err="1"/>
              <a:t>receiveCall</a:t>
            </a:r>
            <a:r>
              <a:rPr lang="en-US" altLang="ko-KR" sz="1400" dirty="0"/>
              <a:t>() { ... }</a:t>
            </a:r>
          </a:p>
          <a:p>
            <a:pPr defTabSz="180000"/>
            <a:r>
              <a:rPr lang="en-US" altLang="ko-KR" sz="1400" dirty="0"/>
              <a:t>	public void </a:t>
            </a:r>
            <a:r>
              <a:rPr lang="en-US" altLang="ko-KR" sz="1400" dirty="0" err="1"/>
              <a:t>sendSMS</a:t>
            </a:r>
            <a:r>
              <a:rPr lang="en-US" altLang="ko-KR" sz="1400" dirty="0"/>
              <a:t>() { ... }</a:t>
            </a:r>
          </a:p>
          <a:p>
            <a:pPr defTabSz="180000"/>
            <a:r>
              <a:rPr lang="en-US" altLang="ko-KR" sz="1400" dirty="0"/>
              <a:t>	public void </a:t>
            </a:r>
            <a:r>
              <a:rPr lang="en-US" altLang="ko-KR" sz="1400" dirty="0" err="1"/>
              <a:t>receiveSMS</a:t>
            </a:r>
            <a:r>
              <a:rPr lang="en-US" altLang="ko-KR" sz="1400" dirty="0"/>
              <a:t>() { ... 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// </a:t>
            </a:r>
            <a:r>
              <a:rPr lang="ko-KR" altLang="en-US" sz="1400" dirty="0"/>
              <a:t>추가적으로 다른 </a:t>
            </a:r>
            <a:r>
              <a:rPr lang="ko-KR" altLang="en-US" sz="1400" dirty="0" err="1"/>
              <a:t>메소드를</a:t>
            </a:r>
            <a:r>
              <a:rPr lang="ko-KR" altLang="en-US" sz="1400" dirty="0"/>
              <a:t> 작성할 수 있다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dirty="0"/>
              <a:t>	public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getButtons</a:t>
            </a:r>
            <a:r>
              <a:rPr lang="en-US" altLang="ko-KR" sz="1400" dirty="0"/>
              <a:t>() { ... }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627855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인터페이스의 목적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56</a:t>
            </a:fld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1403648" y="2420888"/>
            <a:ext cx="5806715" cy="3654439"/>
            <a:chOff x="1900642" y="1631452"/>
            <a:chExt cx="5806715" cy="3654439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6444208" y="2082460"/>
              <a:ext cx="1080120" cy="1440160"/>
            </a:xfrm>
            <a:prstGeom prst="roundRect">
              <a:avLst>
                <a:gd name="adj" fmla="val 10895"/>
              </a:avLst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64984" y="2279524"/>
              <a:ext cx="1038570" cy="1195929"/>
            </a:xfrm>
            <a:prstGeom prst="rect">
              <a:avLst/>
            </a:prstGeom>
            <a:noFill/>
          </p:spPr>
        </p:pic>
        <p:sp>
          <p:nvSpPr>
            <p:cNvPr id="5" name="한쪽 모서리가 잘린 사각형 4"/>
            <p:cNvSpPr/>
            <p:nvPr/>
          </p:nvSpPr>
          <p:spPr>
            <a:xfrm>
              <a:off x="4257300" y="2132856"/>
              <a:ext cx="864096" cy="936104"/>
            </a:xfrm>
            <a:prstGeom prst="snip1Rect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u="sng" dirty="0">
                  <a:solidFill>
                    <a:schemeClr val="tx1"/>
                  </a:solidFill>
                </a:rPr>
                <a:t>    </a:t>
              </a:r>
              <a:endParaRPr lang="ko-KR" altLang="en-US" sz="1400" u="sng" dirty="0">
                <a:solidFill>
                  <a:schemeClr val="tx1"/>
                </a:solidFill>
              </a:endParaRPr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3785311" y="1631452"/>
              <a:ext cx="171739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200" dirty="0" err="1"/>
                <a:t>MobilePhoneInterface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인터페이스</a:t>
              </a:r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10679" y="2217288"/>
              <a:ext cx="723602" cy="833239"/>
            </a:xfrm>
            <a:prstGeom prst="rect">
              <a:avLst/>
            </a:prstGeom>
            <a:noFill/>
          </p:spPr>
        </p:pic>
        <p:sp>
          <p:nvSpPr>
            <p:cNvPr id="8" name="모서리가 둥근 직사각형 7"/>
            <p:cNvSpPr/>
            <p:nvPr/>
          </p:nvSpPr>
          <p:spPr>
            <a:xfrm>
              <a:off x="4644008" y="3501008"/>
              <a:ext cx="1080120" cy="1440160"/>
            </a:xfrm>
            <a:prstGeom prst="roundRect">
              <a:avLst>
                <a:gd name="adj" fmla="val 10895"/>
              </a:avLst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5823205" y="3040482"/>
              <a:ext cx="1080120" cy="1440160"/>
            </a:xfrm>
            <a:prstGeom prst="roundRect">
              <a:avLst>
                <a:gd name="adj" fmla="val 10895"/>
              </a:avLst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9348" y="3752598"/>
              <a:ext cx="990326" cy="1140375"/>
            </a:xfrm>
            <a:prstGeom prst="rect">
              <a:avLst/>
            </a:prstGeom>
            <a:noFill/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1894" y="3287636"/>
              <a:ext cx="997724" cy="1148894"/>
            </a:xfrm>
            <a:prstGeom prst="rect">
              <a:avLst/>
            </a:prstGeom>
            <a:noFill/>
          </p:spPr>
        </p:pic>
        <p:cxnSp>
          <p:nvCxnSpPr>
            <p:cNvPr id="17" name="직선 화살표 연결선 16"/>
            <p:cNvCxnSpPr>
              <a:stCxn id="5" idx="1"/>
              <a:endCxn id="8" idx="0"/>
            </p:cNvCxnSpPr>
            <p:nvPr/>
          </p:nvCxnSpPr>
          <p:spPr>
            <a:xfrm>
              <a:off x="4689348" y="3068960"/>
              <a:ext cx="494720" cy="432048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/>
            <p:cNvCxnSpPr/>
            <p:nvPr/>
          </p:nvCxnSpPr>
          <p:spPr>
            <a:xfrm>
              <a:off x="5141508" y="2845467"/>
              <a:ext cx="681697" cy="28273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/>
            <p:cNvCxnSpPr>
              <a:stCxn id="5" idx="0"/>
            </p:cNvCxnSpPr>
            <p:nvPr/>
          </p:nvCxnSpPr>
          <p:spPr>
            <a:xfrm flipV="1">
              <a:off x="5121396" y="2519889"/>
              <a:ext cx="1322812" cy="81019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직사각형 22"/>
            <p:cNvSpPr/>
            <p:nvPr/>
          </p:nvSpPr>
          <p:spPr>
            <a:xfrm>
              <a:off x="4524272" y="5008892"/>
              <a:ext cx="131959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200" dirty="0" err="1"/>
                <a:t>SamsungPhone</a:t>
              </a:r>
              <a:r>
                <a:rPr lang="ko-KR" altLang="en-US" sz="1200" dirty="0"/>
                <a:t> </a:t>
              </a: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5976975" y="4483673"/>
              <a:ext cx="85741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200" dirty="0" err="1"/>
                <a:t>LGPhone</a:t>
              </a:r>
              <a:r>
                <a:rPr lang="ko-KR" altLang="en-US" sz="1200" dirty="0"/>
                <a:t> </a:t>
              </a: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6984082" y="3486227"/>
              <a:ext cx="72327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200" dirty="0"/>
                <a:t>IPhone</a:t>
              </a:r>
              <a:r>
                <a:rPr lang="ko-KR" altLang="en-US" sz="1200" dirty="0"/>
                <a:t> </a:t>
              </a:r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1900642" y="3182012"/>
              <a:ext cx="1368152" cy="144016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2078234" y="4622172"/>
              <a:ext cx="116249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200" dirty="0"/>
                <a:t>전화기 모듈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응용프로그램 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코드 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906931" y="3156362"/>
              <a:ext cx="8643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sendCall</a:t>
              </a:r>
              <a:r>
                <a:rPr lang="en-US" altLang="ko-KR" sz="1200" dirty="0"/>
                <a:t>()</a:t>
              </a:r>
              <a:endParaRPr lang="ko-KR" altLang="en-US" sz="12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790806" y="3593809"/>
              <a:ext cx="8643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sendCall</a:t>
              </a:r>
              <a:r>
                <a:rPr lang="en-US" altLang="ko-KR" sz="1200" dirty="0"/>
                <a:t>()</a:t>
              </a:r>
              <a:endParaRPr lang="ko-KR" altLang="en-US" sz="12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639215" y="2193655"/>
              <a:ext cx="8643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sendCall</a:t>
              </a:r>
              <a:r>
                <a:rPr lang="en-US" altLang="ko-KR" sz="1200" dirty="0"/>
                <a:t>()</a:t>
              </a:r>
              <a:endParaRPr lang="ko-KR" altLang="en-US" sz="12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257300" y="2091598"/>
              <a:ext cx="8643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sendCall</a:t>
              </a:r>
              <a:r>
                <a:rPr lang="en-US" altLang="ko-KR" sz="1200" dirty="0"/>
                <a:t>()</a:t>
              </a:r>
              <a:endParaRPr lang="ko-KR" altLang="en-US" sz="1200" dirty="0"/>
            </a:p>
          </p:txBody>
        </p:sp>
        <p:cxnSp>
          <p:nvCxnSpPr>
            <p:cNvPr id="34" name="직선 화살표 연결선 33"/>
            <p:cNvCxnSpPr/>
            <p:nvPr/>
          </p:nvCxnSpPr>
          <p:spPr>
            <a:xfrm flipH="1">
              <a:off x="2915816" y="2942946"/>
              <a:ext cx="1341484" cy="342038"/>
            </a:xfrm>
            <a:prstGeom prst="straightConnector1">
              <a:avLst/>
            </a:prstGeom>
            <a:ln>
              <a:solidFill>
                <a:srgbClr val="C00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5502704" y="2348880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/>
                <a:t>구현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62709" y="2794801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/>
                <a:t>구현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22652" y="3132048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/>
                <a:t>구현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302846" y="2843094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/>
                <a:t>참고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104085" y="3606673"/>
              <a:ext cx="976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err="1"/>
                <a:t>sendCall</a:t>
              </a:r>
              <a:r>
                <a:rPr lang="en-US" altLang="ko-KR" sz="1400" dirty="0"/>
                <a:t>()</a:t>
              </a:r>
              <a:endParaRPr lang="ko-KR" altLang="en-US" sz="1400" dirty="0"/>
            </a:p>
          </p:txBody>
        </p:sp>
        <p:cxnSp>
          <p:nvCxnSpPr>
            <p:cNvPr id="42" name="직선 화살표 연결선 41"/>
            <p:cNvCxnSpPr>
              <a:stCxn id="40" idx="3"/>
              <a:endCxn id="30" idx="1"/>
            </p:cNvCxnSpPr>
            <p:nvPr/>
          </p:nvCxnSpPr>
          <p:spPr>
            <a:xfrm flipV="1">
              <a:off x="3080634" y="3732309"/>
              <a:ext cx="1710172" cy="28253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직사각형 43"/>
            <p:cNvSpPr/>
            <p:nvPr/>
          </p:nvSpPr>
          <p:spPr>
            <a:xfrm>
              <a:off x="3710179" y="3522620"/>
              <a:ext cx="49244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200" dirty="0"/>
                <a:t>호출</a:t>
              </a: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474803" y="1419836"/>
            <a:ext cx="84290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YDVYMjOStd12"/>
              </a:rPr>
              <a:t>인터페이스는 </a:t>
            </a:r>
            <a:r>
              <a:rPr lang="ko-KR" altLang="en-US" sz="1600" dirty="0" err="1">
                <a:latin typeface="YDVYMjOStd12"/>
              </a:rPr>
              <a:t>스펙을</a:t>
            </a:r>
            <a:r>
              <a:rPr lang="ko-KR" altLang="en-US" sz="1600" dirty="0">
                <a:latin typeface="YDVYMjOStd12"/>
              </a:rPr>
              <a:t> 주어 클래스들이 그 기능을 서로 다르게 구현할 수 있도록 하는 클래스의 규격 선언이며</a:t>
            </a:r>
            <a:r>
              <a:rPr lang="en-US" altLang="ko-KR" sz="1600" dirty="0">
                <a:latin typeface="YDVYMjOStd12"/>
              </a:rPr>
              <a:t>, </a:t>
            </a:r>
            <a:r>
              <a:rPr lang="ko-KR" altLang="en-US" sz="1600" dirty="0">
                <a:latin typeface="YDVYMjOStd12"/>
              </a:rPr>
              <a:t>클래스의 </a:t>
            </a:r>
            <a:r>
              <a:rPr lang="ko-KR" altLang="en-US" sz="1600" dirty="0" err="1">
                <a:latin typeface="YDVYMjOStd12"/>
              </a:rPr>
              <a:t>다형성을</a:t>
            </a:r>
            <a:r>
              <a:rPr lang="ko-KR" altLang="en-US" sz="1600" dirty="0">
                <a:latin typeface="YDVYMjOStd12"/>
              </a:rPr>
              <a:t> 실현하는 도구이다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524276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인터페이스의 다중 구현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57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12648" y="1916832"/>
            <a:ext cx="7776864" cy="4185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/>
              <a:t>interface </a:t>
            </a:r>
            <a:r>
              <a:rPr lang="en-US" altLang="ko-KR" sz="1400" b="1" dirty="0" err="1"/>
              <a:t>AIInterface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/>
              <a:t>	void </a:t>
            </a:r>
            <a:r>
              <a:rPr lang="en-US" altLang="ko-KR" sz="1400" dirty="0" err="1"/>
              <a:t>recognizeSpeech</a:t>
            </a:r>
            <a:r>
              <a:rPr lang="en-US" altLang="ko-KR" sz="1400" dirty="0"/>
              <a:t>(); // </a:t>
            </a:r>
            <a:r>
              <a:rPr lang="ko-KR" altLang="en-US" sz="1400" dirty="0"/>
              <a:t>음성 인식</a:t>
            </a:r>
          </a:p>
          <a:p>
            <a:pPr defTabSz="180000"/>
            <a:r>
              <a:rPr lang="en-US" altLang="ko-KR" sz="1400" dirty="0"/>
              <a:t>	void </a:t>
            </a:r>
            <a:r>
              <a:rPr lang="en-US" altLang="ko-KR" sz="1400" dirty="0" err="1"/>
              <a:t>synthesizeSpeech</a:t>
            </a:r>
            <a:r>
              <a:rPr lang="en-US" altLang="ko-KR" sz="1400" dirty="0"/>
              <a:t>(); // </a:t>
            </a:r>
            <a:r>
              <a:rPr lang="ko-KR" altLang="en-US" sz="1400" dirty="0"/>
              <a:t>음성 합성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/>
              <a:t>class </a:t>
            </a:r>
            <a:r>
              <a:rPr lang="en-US" altLang="ko-KR" sz="1400" b="1" dirty="0" err="1"/>
              <a:t>AIPhone</a:t>
            </a:r>
            <a:r>
              <a:rPr lang="en-US" altLang="ko-KR" sz="1400" b="1" dirty="0"/>
              <a:t> implements </a:t>
            </a:r>
            <a:r>
              <a:rPr lang="en-US" altLang="ko-KR" sz="1400" b="1" dirty="0" err="1"/>
              <a:t>MobilePhoneInterface</a:t>
            </a:r>
            <a:r>
              <a:rPr lang="en-US" altLang="ko-KR" sz="1400" b="1" dirty="0"/>
              <a:t>, </a:t>
            </a:r>
            <a:r>
              <a:rPr lang="en-US" altLang="ko-KR" sz="1400" b="1" dirty="0" err="1"/>
              <a:t>AIInterface</a:t>
            </a:r>
            <a:r>
              <a:rPr lang="en-US" altLang="ko-KR" sz="1400" b="1" dirty="0"/>
              <a:t> </a:t>
            </a:r>
            <a:r>
              <a:rPr lang="en-US" altLang="ko-KR" sz="1400" dirty="0"/>
              <a:t>{ // </a:t>
            </a:r>
            <a:r>
              <a:rPr lang="ko-KR" altLang="en-US" sz="1400" dirty="0"/>
              <a:t>인터페이스 구현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// </a:t>
            </a:r>
            <a:r>
              <a:rPr lang="en-US" altLang="ko-KR" sz="1400" b="1" dirty="0" err="1"/>
              <a:t>MobilePhoneInterface</a:t>
            </a:r>
            <a:r>
              <a:rPr lang="ko-KR" altLang="en-US" sz="1400" b="1" dirty="0"/>
              <a:t>의 모든 </a:t>
            </a:r>
            <a:r>
              <a:rPr lang="ko-KR" altLang="en-US" sz="1400" b="1" dirty="0" err="1"/>
              <a:t>메소드를</a:t>
            </a:r>
            <a:r>
              <a:rPr lang="ko-KR" altLang="en-US" sz="1400" b="1" dirty="0"/>
              <a:t> 구현한다</a:t>
            </a:r>
            <a:r>
              <a:rPr lang="en-US" altLang="ko-KR" sz="1400" b="1" dirty="0"/>
              <a:t>.</a:t>
            </a:r>
          </a:p>
          <a:p>
            <a:pPr defTabSz="180000"/>
            <a:r>
              <a:rPr lang="en-US" altLang="ko-KR" sz="1400" dirty="0"/>
              <a:t>	public void </a:t>
            </a:r>
            <a:r>
              <a:rPr lang="en-US" altLang="ko-KR" sz="1400" dirty="0" err="1"/>
              <a:t>sendCall</a:t>
            </a:r>
            <a:r>
              <a:rPr lang="en-US" altLang="ko-KR" sz="1400" dirty="0"/>
              <a:t>() { ... }</a:t>
            </a:r>
          </a:p>
          <a:p>
            <a:pPr defTabSz="180000"/>
            <a:r>
              <a:rPr lang="en-US" altLang="ko-KR" sz="1400" dirty="0"/>
              <a:t>	public void </a:t>
            </a:r>
            <a:r>
              <a:rPr lang="en-US" altLang="ko-KR" sz="1400" dirty="0" err="1"/>
              <a:t>receiveCall</a:t>
            </a:r>
            <a:r>
              <a:rPr lang="en-US" altLang="ko-KR" sz="1400" dirty="0"/>
              <a:t>() { ... }</a:t>
            </a:r>
          </a:p>
          <a:p>
            <a:pPr defTabSz="180000"/>
            <a:r>
              <a:rPr lang="en-US" altLang="ko-KR" sz="1400" dirty="0"/>
              <a:t>	public void </a:t>
            </a:r>
            <a:r>
              <a:rPr lang="en-US" altLang="ko-KR" sz="1400" dirty="0" err="1"/>
              <a:t>sendSMS</a:t>
            </a:r>
            <a:r>
              <a:rPr lang="en-US" altLang="ko-KR" sz="1400" dirty="0"/>
              <a:t>() { ... }</a:t>
            </a:r>
          </a:p>
          <a:p>
            <a:pPr defTabSz="180000"/>
            <a:r>
              <a:rPr lang="en-US" altLang="ko-KR" sz="1400" dirty="0"/>
              <a:t>	public void </a:t>
            </a:r>
            <a:r>
              <a:rPr lang="en-US" altLang="ko-KR" sz="1400" dirty="0" err="1"/>
              <a:t>receiveSMS</a:t>
            </a:r>
            <a:r>
              <a:rPr lang="en-US" altLang="ko-KR" sz="1400" dirty="0"/>
              <a:t>() { ... 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// </a:t>
            </a:r>
            <a:r>
              <a:rPr lang="en-US" altLang="ko-KR" sz="1400" b="1" dirty="0" err="1"/>
              <a:t>AIInterface</a:t>
            </a:r>
            <a:r>
              <a:rPr lang="ko-KR" altLang="en-US" sz="1400" b="1" dirty="0"/>
              <a:t>의 모든 </a:t>
            </a:r>
            <a:r>
              <a:rPr lang="ko-KR" altLang="en-US" sz="1400" b="1" dirty="0" err="1"/>
              <a:t>메소드를</a:t>
            </a:r>
            <a:r>
              <a:rPr lang="ko-KR" altLang="en-US" sz="1400" b="1" dirty="0"/>
              <a:t> 구현한다</a:t>
            </a:r>
            <a:r>
              <a:rPr lang="en-US" altLang="ko-KR" sz="1400" b="1" dirty="0"/>
              <a:t>.</a:t>
            </a:r>
          </a:p>
          <a:p>
            <a:pPr defTabSz="180000"/>
            <a:r>
              <a:rPr lang="en-US" altLang="ko-KR" sz="1400" dirty="0"/>
              <a:t>	public void </a:t>
            </a:r>
            <a:r>
              <a:rPr lang="en-US" altLang="ko-KR" sz="1400" dirty="0" err="1"/>
              <a:t>recognizeSpeech</a:t>
            </a:r>
            <a:r>
              <a:rPr lang="en-US" altLang="ko-KR" sz="1400" dirty="0"/>
              <a:t>() { ... } // </a:t>
            </a:r>
            <a:r>
              <a:rPr lang="ko-KR" altLang="en-US" sz="1400" dirty="0"/>
              <a:t>음성 인식</a:t>
            </a:r>
          </a:p>
          <a:p>
            <a:pPr defTabSz="180000"/>
            <a:r>
              <a:rPr lang="en-US" altLang="ko-KR" sz="1400" dirty="0"/>
              <a:t>	public void </a:t>
            </a:r>
            <a:r>
              <a:rPr lang="en-US" altLang="ko-KR" sz="1400" dirty="0" err="1"/>
              <a:t>synthesizeSpeech</a:t>
            </a:r>
            <a:r>
              <a:rPr lang="en-US" altLang="ko-KR" sz="1400" dirty="0"/>
              <a:t>() { ... } // </a:t>
            </a:r>
            <a:r>
              <a:rPr lang="ko-KR" altLang="en-US" sz="1400" dirty="0"/>
              <a:t>음성 합성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// </a:t>
            </a:r>
            <a:r>
              <a:rPr lang="ko-KR" altLang="en-US" sz="1400" b="1" dirty="0"/>
              <a:t>추가적으로 다른 </a:t>
            </a:r>
            <a:r>
              <a:rPr lang="ko-KR" altLang="en-US" sz="1400" b="1" dirty="0" err="1"/>
              <a:t>메소드를</a:t>
            </a:r>
            <a:r>
              <a:rPr lang="ko-KR" altLang="en-US" sz="1400" b="1" dirty="0"/>
              <a:t> 작성할 수 있다</a:t>
            </a:r>
            <a:r>
              <a:rPr lang="en-US" altLang="ko-KR" sz="1400" b="1" dirty="0"/>
              <a:t>.</a:t>
            </a:r>
          </a:p>
          <a:p>
            <a:pPr defTabSz="180000"/>
            <a:r>
              <a:rPr lang="en-US" altLang="ko-KR" sz="1400" dirty="0"/>
              <a:t>	public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touch() { ... }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4" name="직사각형 3"/>
          <p:cNvSpPr/>
          <p:nvPr/>
        </p:nvSpPr>
        <p:spPr>
          <a:xfrm>
            <a:off x="524674" y="1367984"/>
            <a:ext cx="76477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atin typeface="YDVYMjOStd12"/>
              </a:rPr>
              <a:t>클래스는 하나 이상의 인터페이스를 구현할 수 있음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421274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5-8 : </a:t>
            </a:r>
            <a:r>
              <a:rPr lang="ko-KR" altLang="en-US" dirty="0"/>
              <a:t>인터페이스를 구현하고 동시에 클래스를 상속받는 사례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58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58353" y="1641168"/>
            <a:ext cx="4242017" cy="50013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100" b="1" dirty="0"/>
              <a:t>interface </a:t>
            </a:r>
            <a:r>
              <a:rPr lang="en-US" altLang="ko-KR" sz="1100" b="1" dirty="0" err="1"/>
              <a:t>PhoneInterface</a:t>
            </a:r>
            <a:r>
              <a:rPr lang="en-US" altLang="ko-KR" sz="1100" dirty="0"/>
              <a:t> {</a:t>
            </a:r>
            <a:endParaRPr lang="ko-KR" altLang="en-US" sz="1100" dirty="0"/>
          </a:p>
          <a:p>
            <a:pPr defTabSz="180000"/>
            <a:r>
              <a:rPr lang="en-US" altLang="ko-KR" sz="1100" dirty="0"/>
              <a:t>	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BUTTONS = 20; // </a:t>
            </a:r>
            <a:r>
              <a:rPr lang="ko-KR" altLang="en-US" sz="1100" dirty="0"/>
              <a:t>상수 필드 선언</a:t>
            </a:r>
          </a:p>
          <a:p>
            <a:pPr defTabSz="180000"/>
            <a:r>
              <a:rPr lang="en-US" altLang="ko-KR" sz="1100" dirty="0"/>
              <a:t>	void </a:t>
            </a:r>
            <a:r>
              <a:rPr lang="en-US" altLang="ko-KR" sz="1100" dirty="0" err="1"/>
              <a:t>sendCall</a:t>
            </a:r>
            <a:r>
              <a:rPr lang="en-US" altLang="ko-KR" sz="1100" dirty="0"/>
              <a:t>();</a:t>
            </a:r>
          </a:p>
          <a:p>
            <a:pPr defTabSz="180000"/>
            <a:r>
              <a:rPr lang="en-US" altLang="ko-KR" sz="1100" dirty="0"/>
              <a:t>	void </a:t>
            </a:r>
            <a:r>
              <a:rPr lang="en-US" altLang="ko-KR" sz="1100" dirty="0" err="1"/>
              <a:t>receiveCall</a:t>
            </a:r>
            <a:r>
              <a:rPr lang="en-US" altLang="ko-KR" sz="1100" dirty="0"/>
              <a:t>();</a:t>
            </a:r>
          </a:p>
          <a:p>
            <a:pPr defTabSz="180000"/>
            <a:r>
              <a:rPr lang="en-US" altLang="ko-KR" sz="1100" dirty="0"/>
              <a:t>}</a:t>
            </a:r>
          </a:p>
          <a:p>
            <a:pPr defTabSz="180000"/>
            <a:r>
              <a:rPr lang="en-US" altLang="ko-KR" sz="1100" b="1" dirty="0"/>
              <a:t>interface </a:t>
            </a:r>
            <a:r>
              <a:rPr lang="en-US" altLang="ko-KR" sz="1100" b="1" dirty="0" err="1"/>
              <a:t>MobilePhoneInterface</a:t>
            </a:r>
            <a:r>
              <a:rPr lang="en-US" altLang="ko-KR" sz="1100" b="1" dirty="0"/>
              <a:t> extends </a:t>
            </a:r>
            <a:r>
              <a:rPr lang="en-US" altLang="ko-KR" sz="1100" b="1" dirty="0" err="1"/>
              <a:t>PhoneInterface</a:t>
            </a:r>
            <a:r>
              <a:rPr lang="en-US" altLang="ko-KR" sz="1100" dirty="0"/>
              <a:t> {</a:t>
            </a:r>
            <a:endParaRPr lang="ko-KR" altLang="en-US" sz="1100" dirty="0"/>
          </a:p>
          <a:p>
            <a:pPr defTabSz="180000"/>
            <a:r>
              <a:rPr lang="en-US" altLang="ko-KR" sz="1100" dirty="0"/>
              <a:t>	void </a:t>
            </a:r>
            <a:r>
              <a:rPr lang="en-US" altLang="ko-KR" sz="1100" dirty="0" err="1"/>
              <a:t>sendSMS</a:t>
            </a:r>
            <a:r>
              <a:rPr lang="en-US" altLang="ko-KR" sz="1100" dirty="0"/>
              <a:t>();</a:t>
            </a:r>
          </a:p>
          <a:p>
            <a:pPr defTabSz="180000"/>
            <a:r>
              <a:rPr lang="en-US" altLang="ko-KR" sz="1100" dirty="0"/>
              <a:t>	void </a:t>
            </a:r>
            <a:r>
              <a:rPr lang="en-US" altLang="ko-KR" sz="1100" dirty="0" err="1"/>
              <a:t>receiveSMS</a:t>
            </a:r>
            <a:r>
              <a:rPr lang="en-US" altLang="ko-KR" sz="1100" dirty="0"/>
              <a:t>();</a:t>
            </a:r>
          </a:p>
          <a:p>
            <a:pPr defTabSz="180000"/>
            <a:r>
              <a:rPr lang="en-US" altLang="ko-KR" sz="1100" dirty="0"/>
              <a:t>}</a:t>
            </a:r>
          </a:p>
          <a:p>
            <a:pPr defTabSz="180000"/>
            <a:r>
              <a:rPr lang="en-US" altLang="ko-KR" sz="1100" b="1" dirty="0"/>
              <a:t>interface MP3Interface</a:t>
            </a:r>
            <a:r>
              <a:rPr lang="en-US" altLang="ko-KR" sz="1100" dirty="0"/>
              <a:t> { // </a:t>
            </a:r>
            <a:r>
              <a:rPr lang="ko-KR" altLang="en-US" sz="1100" dirty="0"/>
              <a:t>인터페이스 작성</a:t>
            </a:r>
          </a:p>
          <a:p>
            <a:pPr defTabSz="180000"/>
            <a:r>
              <a:rPr lang="en-US" altLang="ko-KR" sz="1100" dirty="0"/>
              <a:t>	public void play();</a:t>
            </a:r>
          </a:p>
          <a:p>
            <a:pPr defTabSz="180000"/>
            <a:r>
              <a:rPr lang="en-US" altLang="ko-KR" sz="1100" dirty="0"/>
              <a:t>	public void stop();</a:t>
            </a:r>
          </a:p>
          <a:p>
            <a:pPr defTabSz="180000"/>
            <a:r>
              <a:rPr lang="en-US" altLang="ko-KR" sz="1100" dirty="0"/>
              <a:t>}</a:t>
            </a:r>
          </a:p>
          <a:p>
            <a:pPr defTabSz="180000"/>
            <a:r>
              <a:rPr lang="en-US" altLang="ko-KR" sz="1100" b="1" dirty="0"/>
              <a:t>class PDA</a:t>
            </a:r>
            <a:r>
              <a:rPr lang="en-US" altLang="ko-KR" sz="1100" dirty="0"/>
              <a:t> {</a:t>
            </a:r>
          </a:p>
          <a:p>
            <a:pPr defTabSz="180000"/>
            <a:r>
              <a:rPr lang="en-US" altLang="ko-KR" sz="1100" dirty="0"/>
              <a:t>	public 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calculate(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x, 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y) {</a:t>
            </a:r>
          </a:p>
          <a:p>
            <a:pPr defTabSz="180000"/>
            <a:r>
              <a:rPr lang="en-US" altLang="ko-KR" sz="1100" dirty="0"/>
              <a:t>		return x + y;</a:t>
            </a:r>
          </a:p>
          <a:p>
            <a:pPr defTabSz="180000"/>
            <a:r>
              <a:rPr lang="en-US" altLang="ko-KR" sz="1100" dirty="0"/>
              <a:t>	}</a:t>
            </a:r>
          </a:p>
          <a:p>
            <a:pPr defTabSz="180000"/>
            <a:r>
              <a:rPr lang="en-US" altLang="ko-KR" sz="1100" dirty="0"/>
              <a:t>}</a:t>
            </a:r>
          </a:p>
          <a:p>
            <a:pPr defTabSz="180000"/>
            <a:endParaRPr lang="en-US" altLang="ko-KR" sz="1100" dirty="0"/>
          </a:p>
          <a:p>
            <a:pPr defTabSz="180000"/>
            <a:r>
              <a:rPr lang="en-US" altLang="ko-KR" sz="1100" b="1" dirty="0"/>
              <a:t>class </a:t>
            </a:r>
            <a:r>
              <a:rPr lang="en-US" altLang="ko-KR" sz="1100" b="1" dirty="0" err="1"/>
              <a:t>SmartPhone</a:t>
            </a:r>
            <a:r>
              <a:rPr lang="en-US" altLang="ko-KR" sz="1100" b="1" dirty="0"/>
              <a:t> extends PDA implements 	</a:t>
            </a:r>
            <a:r>
              <a:rPr lang="en-US" altLang="ko-KR" sz="1100" b="1" dirty="0" err="1"/>
              <a:t>MobilePhoneInterface</a:t>
            </a:r>
            <a:r>
              <a:rPr lang="en-US" altLang="ko-KR" sz="1100" b="1" dirty="0"/>
              <a:t>, MP3Interface </a:t>
            </a:r>
            <a:r>
              <a:rPr lang="en-US" altLang="ko-KR" sz="1100" dirty="0"/>
              <a:t>{</a:t>
            </a:r>
          </a:p>
          <a:p>
            <a:pPr defTabSz="180000"/>
            <a:r>
              <a:rPr lang="en-US" altLang="ko-KR" sz="1100" dirty="0"/>
              <a:t>	@Override</a:t>
            </a:r>
          </a:p>
          <a:p>
            <a:pPr defTabSz="180000"/>
            <a:r>
              <a:rPr lang="en-US" altLang="ko-KR" sz="1100" dirty="0"/>
              <a:t>	public void </a:t>
            </a:r>
            <a:r>
              <a:rPr lang="en-US" altLang="ko-KR" sz="1100" dirty="0" err="1"/>
              <a:t>sendCall</a:t>
            </a:r>
            <a:r>
              <a:rPr lang="en-US" altLang="ko-KR" sz="1100" dirty="0"/>
              <a:t>() {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System.out.println</a:t>
            </a:r>
            <a:r>
              <a:rPr lang="en-US" altLang="ko-KR" sz="1100" dirty="0"/>
              <a:t>("</a:t>
            </a:r>
            <a:r>
              <a:rPr lang="ko-KR" altLang="en-US" sz="1100" dirty="0"/>
              <a:t>전화 걸기</a:t>
            </a:r>
            <a:r>
              <a:rPr lang="en-US" altLang="ko-KR" sz="1100" dirty="0"/>
              <a:t>");</a:t>
            </a:r>
          </a:p>
          <a:p>
            <a:pPr defTabSz="180000"/>
            <a:r>
              <a:rPr lang="en-US" altLang="ko-KR" sz="1100" dirty="0"/>
              <a:t>	}</a:t>
            </a:r>
          </a:p>
          <a:p>
            <a:pPr defTabSz="180000"/>
            <a:r>
              <a:rPr lang="en-US" altLang="ko-KR" sz="1100" dirty="0"/>
              <a:t>	@Override</a:t>
            </a:r>
          </a:p>
          <a:p>
            <a:pPr defTabSz="180000"/>
            <a:r>
              <a:rPr lang="en-US" altLang="ko-KR" sz="1100" dirty="0"/>
              <a:t>	public void </a:t>
            </a:r>
            <a:r>
              <a:rPr lang="en-US" altLang="ko-KR" sz="1100" dirty="0" err="1"/>
              <a:t>receiveCall</a:t>
            </a:r>
            <a:r>
              <a:rPr lang="en-US" altLang="ko-KR" sz="1100" dirty="0"/>
              <a:t>() {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System.out.println</a:t>
            </a:r>
            <a:r>
              <a:rPr lang="en-US" altLang="ko-KR" sz="1100" dirty="0"/>
              <a:t>("</a:t>
            </a:r>
            <a:r>
              <a:rPr lang="ko-KR" altLang="en-US" sz="1100" dirty="0"/>
              <a:t>전화 받기</a:t>
            </a:r>
            <a:r>
              <a:rPr lang="en-US" altLang="ko-KR" sz="1100" dirty="0"/>
              <a:t>");</a:t>
            </a:r>
          </a:p>
          <a:p>
            <a:pPr defTabSz="180000"/>
            <a:r>
              <a:rPr lang="en-US" altLang="ko-KR" sz="1100" dirty="0"/>
              <a:t>	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716016" y="1151503"/>
            <a:ext cx="3240360" cy="5509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100" dirty="0"/>
              <a:t>	@Override</a:t>
            </a:r>
            <a:endParaRPr lang="ko-KR" altLang="en-US" sz="1100" dirty="0"/>
          </a:p>
          <a:p>
            <a:pPr defTabSz="180000"/>
            <a:r>
              <a:rPr lang="en-US" altLang="ko-KR" sz="1100" dirty="0"/>
              <a:t>	public void </a:t>
            </a:r>
            <a:r>
              <a:rPr lang="en-US" altLang="ko-KR" sz="1100" dirty="0" err="1"/>
              <a:t>sendSMS</a:t>
            </a:r>
            <a:r>
              <a:rPr lang="en-US" altLang="ko-KR" sz="1100" dirty="0"/>
              <a:t>() {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System.out.println</a:t>
            </a:r>
            <a:r>
              <a:rPr lang="en-US" altLang="ko-KR" sz="1100" dirty="0"/>
              <a:t>("SMS </a:t>
            </a:r>
            <a:r>
              <a:rPr lang="ko-KR" altLang="en-US" sz="1100" dirty="0"/>
              <a:t>보내기</a:t>
            </a:r>
            <a:r>
              <a:rPr lang="en-US" altLang="ko-KR" sz="1100" dirty="0"/>
              <a:t>");</a:t>
            </a:r>
          </a:p>
          <a:p>
            <a:pPr defTabSz="180000"/>
            <a:r>
              <a:rPr lang="en-US" altLang="ko-KR" sz="1100" dirty="0"/>
              <a:t>	}</a:t>
            </a:r>
          </a:p>
          <a:p>
            <a:pPr defTabSz="180000"/>
            <a:r>
              <a:rPr lang="en-US" altLang="ko-KR" sz="1100" dirty="0"/>
              <a:t>	@Override</a:t>
            </a:r>
          </a:p>
          <a:p>
            <a:pPr defTabSz="180000"/>
            <a:r>
              <a:rPr lang="en-US" altLang="ko-KR" sz="1100" dirty="0"/>
              <a:t>	public void </a:t>
            </a:r>
            <a:r>
              <a:rPr lang="en-US" altLang="ko-KR" sz="1100" dirty="0" err="1"/>
              <a:t>receiveSMS</a:t>
            </a:r>
            <a:r>
              <a:rPr lang="en-US" altLang="ko-KR" sz="1100" dirty="0"/>
              <a:t>() {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System.out.println</a:t>
            </a:r>
            <a:r>
              <a:rPr lang="en-US" altLang="ko-KR" sz="1100" dirty="0"/>
              <a:t>("SMS </a:t>
            </a:r>
            <a:r>
              <a:rPr lang="ko-KR" altLang="en-US" sz="1100" dirty="0"/>
              <a:t>받기</a:t>
            </a:r>
            <a:r>
              <a:rPr lang="en-US" altLang="ko-KR" sz="1100" dirty="0"/>
              <a:t>");</a:t>
            </a:r>
          </a:p>
          <a:p>
            <a:pPr defTabSz="180000"/>
            <a:r>
              <a:rPr lang="en-US" altLang="ko-KR" sz="1100" dirty="0"/>
              <a:t>	}</a:t>
            </a:r>
          </a:p>
          <a:p>
            <a:pPr defTabSz="180000"/>
            <a:r>
              <a:rPr lang="en-US" altLang="ko-KR" sz="1100" dirty="0"/>
              <a:t>	// MP3Interface</a:t>
            </a:r>
            <a:r>
              <a:rPr lang="ko-KR" altLang="en-US" sz="1100" dirty="0"/>
              <a:t>의 추상 </a:t>
            </a:r>
            <a:r>
              <a:rPr lang="ko-KR" altLang="en-US" sz="1100" dirty="0" err="1"/>
              <a:t>메소드</a:t>
            </a:r>
            <a:r>
              <a:rPr lang="ko-KR" altLang="en-US" sz="1100" dirty="0"/>
              <a:t> 구현</a:t>
            </a:r>
          </a:p>
          <a:p>
            <a:pPr defTabSz="180000"/>
            <a:r>
              <a:rPr lang="en-US" altLang="ko-KR" sz="1100" dirty="0"/>
              <a:t>	@Override</a:t>
            </a:r>
          </a:p>
          <a:p>
            <a:pPr defTabSz="180000"/>
            <a:r>
              <a:rPr lang="en-US" altLang="ko-KR" sz="1100" dirty="0"/>
              <a:t>	public void play() {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System.out.println</a:t>
            </a:r>
            <a:r>
              <a:rPr lang="en-US" altLang="ko-KR" sz="1100" dirty="0"/>
              <a:t>("</a:t>
            </a:r>
            <a:r>
              <a:rPr lang="ko-KR" altLang="en-US" sz="1100" dirty="0"/>
              <a:t>음악 재생</a:t>
            </a:r>
            <a:r>
              <a:rPr lang="en-US" altLang="ko-KR" sz="1100" dirty="0"/>
              <a:t>");</a:t>
            </a:r>
          </a:p>
          <a:p>
            <a:pPr defTabSz="180000"/>
            <a:r>
              <a:rPr lang="en-US" altLang="ko-KR" sz="1100" dirty="0"/>
              <a:t>	}</a:t>
            </a:r>
          </a:p>
          <a:p>
            <a:pPr defTabSz="180000"/>
            <a:r>
              <a:rPr lang="en-US" altLang="ko-KR" sz="1100" dirty="0"/>
              <a:t>	@Override</a:t>
            </a:r>
          </a:p>
          <a:p>
            <a:pPr defTabSz="180000"/>
            <a:r>
              <a:rPr lang="en-US" altLang="ko-KR" sz="1100" dirty="0"/>
              <a:t>	public void stop() {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System.out.println</a:t>
            </a:r>
            <a:r>
              <a:rPr lang="en-US" altLang="ko-KR" sz="1100" dirty="0"/>
              <a:t>("</a:t>
            </a:r>
            <a:r>
              <a:rPr lang="ko-KR" altLang="en-US" sz="1100" dirty="0"/>
              <a:t>재생 중지</a:t>
            </a:r>
            <a:r>
              <a:rPr lang="en-US" altLang="ko-KR" sz="1100" dirty="0"/>
              <a:t>");</a:t>
            </a:r>
          </a:p>
          <a:p>
            <a:pPr defTabSz="180000"/>
            <a:r>
              <a:rPr lang="en-US" altLang="ko-KR" sz="1100" dirty="0"/>
              <a:t>	}</a:t>
            </a:r>
          </a:p>
          <a:p>
            <a:pPr defTabSz="180000"/>
            <a:r>
              <a:rPr lang="en-US" altLang="ko-KR" sz="1100" dirty="0"/>
              <a:t>	// </a:t>
            </a:r>
            <a:r>
              <a:rPr lang="ko-KR" altLang="en-US" sz="1100" dirty="0"/>
              <a:t>추가로 작성한 </a:t>
            </a:r>
            <a:r>
              <a:rPr lang="ko-KR" altLang="en-US" sz="1100" dirty="0" err="1"/>
              <a:t>메소드</a:t>
            </a:r>
            <a:endParaRPr lang="ko-KR" altLang="en-US" sz="1100" dirty="0"/>
          </a:p>
          <a:p>
            <a:pPr defTabSz="180000"/>
            <a:r>
              <a:rPr lang="en-US" altLang="ko-KR" sz="1100" dirty="0"/>
              <a:t>	@Override</a:t>
            </a:r>
          </a:p>
          <a:p>
            <a:pPr defTabSz="180000"/>
            <a:r>
              <a:rPr lang="en-US" altLang="ko-KR" sz="1100" dirty="0"/>
              <a:t>	public void schedule() {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System.out.println</a:t>
            </a:r>
            <a:r>
              <a:rPr lang="en-US" altLang="ko-KR" sz="1100" dirty="0"/>
              <a:t>("</a:t>
            </a:r>
            <a:r>
              <a:rPr lang="ko-KR" altLang="en-US" sz="1100" dirty="0"/>
              <a:t>일정 관리</a:t>
            </a:r>
            <a:r>
              <a:rPr lang="en-US" altLang="ko-KR" sz="1100" dirty="0"/>
              <a:t>");</a:t>
            </a:r>
          </a:p>
          <a:p>
            <a:pPr defTabSz="180000"/>
            <a:r>
              <a:rPr lang="en-US" altLang="ko-KR" sz="1100" dirty="0"/>
              <a:t>	}</a:t>
            </a:r>
          </a:p>
          <a:p>
            <a:pPr defTabSz="180000"/>
            <a:r>
              <a:rPr lang="en-US" altLang="ko-KR" sz="1100" dirty="0"/>
              <a:t>}</a:t>
            </a:r>
          </a:p>
          <a:p>
            <a:pPr defTabSz="180000"/>
            <a:r>
              <a:rPr lang="en-US" altLang="ko-KR" sz="1100" dirty="0"/>
              <a:t>public class </a:t>
            </a:r>
            <a:r>
              <a:rPr lang="en-US" altLang="ko-KR" sz="1100" dirty="0" err="1"/>
              <a:t>InterfaceEx</a:t>
            </a:r>
            <a:r>
              <a:rPr lang="en-US" altLang="ko-KR" sz="1100" dirty="0"/>
              <a:t> {</a:t>
            </a:r>
          </a:p>
          <a:p>
            <a:pPr defTabSz="180000"/>
            <a:r>
              <a:rPr lang="en-US" altLang="ko-KR" sz="1100" dirty="0"/>
              <a:t>	public static void main(String [] </a:t>
            </a:r>
            <a:r>
              <a:rPr lang="en-US" altLang="ko-KR" sz="1100" dirty="0" err="1"/>
              <a:t>args</a:t>
            </a:r>
            <a:r>
              <a:rPr lang="en-US" altLang="ko-KR" sz="1100" dirty="0"/>
              <a:t>) {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b="1" dirty="0" err="1"/>
              <a:t>SmartPhone</a:t>
            </a:r>
            <a:r>
              <a:rPr lang="en-US" altLang="ko-KR" sz="1100" b="1" dirty="0"/>
              <a:t> p = new </a:t>
            </a:r>
            <a:r>
              <a:rPr lang="en-US" altLang="ko-KR" sz="1100" b="1" dirty="0" err="1"/>
              <a:t>SmartPhone</a:t>
            </a:r>
            <a:r>
              <a:rPr lang="en-US" altLang="ko-KR" sz="1100" b="1" dirty="0"/>
              <a:t>();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p.sendCall</a:t>
            </a:r>
            <a:r>
              <a:rPr lang="en-US" altLang="ko-KR" sz="1100" dirty="0"/>
              <a:t>();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p.play</a:t>
            </a:r>
            <a:r>
              <a:rPr lang="en-US" altLang="ko-KR" sz="1100" dirty="0"/>
              <a:t>();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System.out.println</a:t>
            </a:r>
            <a:r>
              <a:rPr lang="en-US" altLang="ko-KR" sz="1100" dirty="0"/>
              <a:t>(</a:t>
            </a:r>
            <a:r>
              <a:rPr lang="en-US" altLang="ko-KR" sz="1100" dirty="0" err="1"/>
              <a:t>p.calculate</a:t>
            </a:r>
            <a:r>
              <a:rPr lang="en-US" altLang="ko-KR" sz="1100" dirty="0"/>
              <a:t>(3,5));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p.schedule</a:t>
            </a:r>
            <a:r>
              <a:rPr lang="en-US" altLang="ko-KR" sz="1100" dirty="0"/>
              <a:t>();</a:t>
            </a:r>
          </a:p>
          <a:p>
            <a:pPr defTabSz="180000"/>
            <a:r>
              <a:rPr lang="en-US" altLang="ko-KR" sz="1100" dirty="0"/>
              <a:t>	}</a:t>
            </a:r>
          </a:p>
          <a:p>
            <a:pPr defTabSz="180000"/>
            <a:r>
              <a:rPr lang="en-US" altLang="ko-KR" sz="1100" dirty="0"/>
              <a:t>}</a:t>
            </a:r>
            <a:endParaRPr lang="ko-KR" altLang="en-US" sz="1100" dirty="0"/>
          </a:p>
        </p:txBody>
      </p:sp>
      <p:sp>
        <p:nvSpPr>
          <p:cNvPr id="8" name="직사각형 7"/>
          <p:cNvSpPr/>
          <p:nvPr/>
        </p:nvSpPr>
        <p:spPr>
          <a:xfrm>
            <a:off x="8100392" y="5873096"/>
            <a:ext cx="893809" cy="769441"/>
          </a:xfrm>
          <a:prstGeom prst="rect">
            <a:avLst/>
          </a:prstGeom>
          <a:solidFill>
            <a:srgbClr val="D0EAB4"/>
          </a:solidFill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YDVYGOStd12"/>
              </a:rPr>
              <a:t>전화 걸기</a:t>
            </a:r>
          </a:p>
          <a:p>
            <a:r>
              <a:rPr lang="ko-KR" altLang="en-US" sz="1100" dirty="0">
                <a:latin typeface="YDVYGOStd12"/>
              </a:rPr>
              <a:t>음악 재생</a:t>
            </a:r>
          </a:p>
          <a:p>
            <a:r>
              <a:rPr lang="en-US" altLang="ko-KR" sz="1100" dirty="0">
                <a:latin typeface="Consolas" panose="020B0609020204030204" pitchFamily="49" charset="0"/>
              </a:rPr>
              <a:t>8</a:t>
            </a:r>
          </a:p>
          <a:p>
            <a:r>
              <a:rPr lang="ko-KR" altLang="en-US" sz="1100" dirty="0">
                <a:latin typeface="YDVYGOStd12"/>
              </a:rPr>
              <a:t>일정 관리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442259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추상 클래스와 인터페이스 비교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유사점</a:t>
            </a:r>
            <a:endParaRPr lang="en-US" altLang="ko-KR" dirty="0"/>
          </a:p>
          <a:p>
            <a:pPr lvl="1"/>
            <a:r>
              <a:rPr lang="ko-KR" altLang="en-US" dirty="0"/>
              <a:t>객체를 생성할 수 없고</a:t>
            </a:r>
            <a:r>
              <a:rPr lang="en-US" altLang="ko-KR" dirty="0"/>
              <a:t>, </a:t>
            </a:r>
            <a:r>
              <a:rPr lang="ko-KR" altLang="en-US" dirty="0"/>
              <a:t>상속을 위한 슈퍼 클래스로만 사용</a:t>
            </a:r>
            <a:endParaRPr lang="en-US" altLang="ko-KR" dirty="0"/>
          </a:p>
          <a:p>
            <a:pPr lvl="1"/>
            <a:r>
              <a:rPr lang="ko-KR" altLang="en-US" dirty="0"/>
              <a:t>클래스의 </a:t>
            </a:r>
            <a:r>
              <a:rPr lang="ko-KR" altLang="en-US" dirty="0" err="1"/>
              <a:t>다형성을</a:t>
            </a:r>
            <a:r>
              <a:rPr lang="ko-KR" altLang="en-US" dirty="0"/>
              <a:t> 실현하기 위한 목적</a:t>
            </a:r>
            <a:endParaRPr lang="en-US" altLang="ko-KR" dirty="0"/>
          </a:p>
          <a:p>
            <a:r>
              <a:rPr lang="ko-KR" altLang="en-US" dirty="0"/>
              <a:t>다른 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59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3068960"/>
            <a:ext cx="7156295" cy="276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02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5-1</a:t>
            </a:r>
            <a:r>
              <a:rPr lang="ko-KR" altLang="en-US" dirty="0"/>
              <a:t>의 객체 생성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412776"/>
            <a:ext cx="8514528" cy="45223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64088" y="5940484"/>
            <a:ext cx="31356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FF0000"/>
                </a:solidFill>
              </a:rPr>
              <a:t>* new </a:t>
            </a:r>
            <a:r>
              <a:rPr lang="en-US" altLang="ko-KR" sz="1600" dirty="0" err="1">
                <a:solidFill>
                  <a:srgbClr val="FF0000"/>
                </a:solidFill>
              </a:rPr>
              <a:t>ColorPoint</a:t>
            </a:r>
            <a:r>
              <a:rPr lang="en-US" altLang="ko-KR" sz="1600" dirty="0">
                <a:solidFill>
                  <a:srgbClr val="FF0000"/>
                </a:solidFill>
              </a:rPr>
              <a:t>()</a:t>
            </a:r>
            <a:r>
              <a:rPr lang="ko-KR" altLang="en-US" sz="1600" dirty="0">
                <a:solidFill>
                  <a:srgbClr val="FF0000"/>
                </a:solidFill>
              </a:rPr>
              <a:t>에 의해 생긴 </a:t>
            </a:r>
            <a:endParaRPr lang="en-US" altLang="ko-KR" sz="1600" dirty="0">
              <a:solidFill>
                <a:srgbClr val="FF0000"/>
              </a:solidFill>
            </a:endParaRPr>
          </a:p>
          <a:p>
            <a:r>
              <a:rPr lang="ko-KR" altLang="en-US" sz="1600" dirty="0">
                <a:solidFill>
                  <a:srgbClr val="FF0000"/>
                </a:solidFill>
              </a:rPr>
              <a:t>  서브 클래스 객체에 주목</a:t>
            </a:r>
          </a:p>
        </p:txBody>
      </p:sp>
    </p:spTree>
    <p:extLst>
      <p:ext uri="{BB962C8B-B14F-4D97-AF65-F5344CB8AC3E}">
        <p14:creationId xmlns:p14="http://schemas.microsoft.com/office/powerpoint/2010/main" val="2649422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서브클래스에서 슈퍼 클래스의 멤버 접근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12776"/>
            <a:ext cx="6552728" cy="520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973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 상속의 특징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872208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/>
              <a:t>클래스의 다중 상속 지원하지 않음</a:t>
            </a:r>
            <a:endParaRPr lang="en-US" altLang="ko-KR" dirty="0"/>
          </a:p>
          <a:p>
            <a:r>
              <a:rPr lang="ko-KR" altLang="en-US" dirty="0"/>
              <a:t>상속 횟수 무제한</a:t>
            </a:r>
            <a:endParaRPr lang="en-US" altLang="ko-KR" dirty="0"/>
          </a:p>
          <a:p>
            <a:r>
              <a:rPr lang="ko-KR" altLang="en-US" dirty="0"/>
              <a:t>상속의 최상위 조상 클래스는 </a:t>
            </a:r>
            <a:r>
              <a:rPr lang="en-US" altLang="ko-KR" dirty="0" err="1"/>
              <a:t>java.lang.Object</a:t>
            </a:r>
            <a:r>
              <a:rPr lang="en-US" altLang="ko-KR" dirty="0"/>
              <a:t> </a:t>
            </a:r>
            <a:r>
              <a:rPr lang="ko-KR" altLang="en-US" dirty="0"/>
              <a:t>클래스</a:t>
            </a:r>
            <a:endParaRPr lang="en-US" altLang="ko-KR" dirty="0"/>
          </a:p>
          <a:p>
            <a:pPr lvl="2"/>
            <a:r>
              <a:rPr lang="ko-KR" altLang="en-US" dirty="0"/>
              <a:t>모든 클래스는 자동으로 </a:t>
            </a:r>
            <a:r>
              <a:rPr lang="en-US" altLang="ko-KR" dirty="0" err="1"/>
              <a:t>java.lang.Object</a:t>
            </a:r>
            <a:r>
              <a:rPr lang="ko-KR" altLang="en-US" dirty="0"/>
              <a:t>를 상속받음</a:t>
            </a:r>
            <a:endParaRPr lang="en-US" altLang="ko-KR" dirty="0"/>
          </a:p>
          <a:p>
            <a:pPr lvl="2"/>
            <a:r>
              <a:rPr lang="ko-KR" altLang="en-US" dirty="0"/>
              <a:t>자바 컴파일러에 의해 자동으로 이루어짐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3356992"/>
            <a:ext cx="6048672" cy="3249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9184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상속과 접근 지정자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자바의 접근 지정자 </a:t>
            </a:r>
            <a:r>
              <a:rPr lang="en-US" altLang="ko-KR" dirty="0"/>
              <a:t>4 </a:t>
            </a:r>
            <a:r>
              <a:rPr lang="ko-KR" altLang="en-US" dirty="0"/>
              <a:t>가지</a:t>
            </a:r>
            <a:endParaRPr lang="en-US" altLang="ko-KR" dirty="0"/>
          </a:p>
          <a:p>
            <a:pPr lvl="1"/>
            <a:r>
              <a:rPr lang="en-US" altLang="ko-KR" dirty="0"/>
              <a:t>public, protected, </a:t>
            </a:r>
            <a:r>
              <a:rPr lang="ko-KR" altLang="en-US" dirty="0"/>
              <a:t>디폴트</a:t>
            </a:r>
            <a:r>
              <a:rPr lang="en-US" altLang="ko-KR" dirty="0"/>
              <a:t>, private</a:t>
            </a:r>
          </a:p>
          <a:p>
            <a:pPr lvl="2"/>
            <a:r>
              <a:rPr lang="ko-KR" altLang="en-US" dirty="0"/>
              <a:t>상속 관계에서 주의할 접근 지정자는 </a:t>
            </a:r>
            <a:r>
              <a:rPr lang="en-US" altLang="ko-KR" dirty="0"/>
              <a:t>private</a:t>
            </a:r>
            <a:r>
              <a:rPr lang="ko-KR" altLang="en-US" dirty="0"/>
              <a:t>와</a:t>
            </a:r>
            <a:r>
              <a:rPr lang="en-US" altLang="ko-KR" dirty="0"/>
              <a:t> protected</a:t>
            </a:r>
          </a:p>
          <a:p>
            <a:r>
              <a:rPr lang="ko-KR" altLang="en-US" dirty="0"/>
              <a:t>슈퍼 클래스의 </a:t>
            </a:r>
            <a:r>
              <a:rPr lang="en-US" altLang="ko-KR" dirty="0"/>
              <a:t>private </a:t>
            </a:r>
            <a:r>
              <a:rPr lang="ko-KR" altLang="en-US" dirty="0"/>
              <a:t>멤버</a:t>
            </a:r>
            <a:endParaRPr lang="en-US" altLang="ko-KR" dirty="0"/>
          </a:p>
          <a:p>
            <a:pPr lvl="1"/>
            <a:r>
              <a:rPr lang="ko-KR" altLang="en-US" dirty="0"/>
              <a:t>슈퍼</a:t>
            </a:r>
            <a:r>
              <a:rPr lang="en-US" altLang="ko-KR" dirty="0"/>
              <a:t> </a:t>
            </a:r>
            <a:r>
              <a:rPr lang="ko-KR" altLang="en-US" dirty="0"/>
              <a:t>클래스의 </a:t>
            </a:r>
            <a:r>
              <a:rPr lang="en-US" altLang="ko-KR" dirty="0"/>
              <a:t>private </a:t>
            </a:r>
            <a:r>
              <a:rPr lang="ko-KR" altLang="en-US" dirty="0"/>
              <a:t>멤버는 다른 모든 클래스에 접근 불허</a:t>
            </a:r>
            <a:endParaRPr lang="en-US" altLang="ko-KR" dirty="0"/>
          </a:p>
          <a:p>
            <a:pPr lvl="1"/>
            <a:r>
              <a:rPr lang="ko-KR" altLang="en-US" dirty="0"/>
              <a:t>클래스내의 멤버들에게만 접근 허용</a:t>
            </a:r>
            <a:endParaRPr lang="en-US" altLang="ko-KR" dirty="0"/>
          </a:p>
          <a:p>
            <a:r>
              <a:rPr lang="ko-KR" altLang="en-US" dirty="0"/>
              <a:t>슈퍼 클래스의 디폴트</a:t>
            </a:r>
            <a:r>
              <a:rPr lang="en-US" altLang="ko-KR" dirty="0"/>
              <a:t> </a:t>
            </a:r>
            <a:r>
              <a:rPr lang="ko-KR" altLang="en-US" dirty="0"/>
              <a:t>멤버</a:t>
            </a:r>
            <a:endParaRPr lang="en-US" altLang="ko-KR" dirty="0"/>
          </a:p>
          <a:p>
            <a:pPr lvl="1"/>
            <a:r>
              <a:rPr lang="ko-KR" altLang="en-US" dirty="0"/>
              <a:t>슈퍼</a:t>
            </a:r>
            <a:r>
              <a:rPr lang="en-US" altLang="ko-KR" dirty="0"/>
              <a:t> </a:t>
            </a:r>
            <a:r>
              <a:rPr lang="ko-KR" altLang="en-US" dirty="0"/>
              <a:t>클래스의 디폴트</a:t>
            </a:r>
            <a:r>
              <a:rPr lang="en-US" altLang="ko-KR" dirty="0"/>
              <a:t> </a:t>
            </a:r>
            <a:r>
              <a:rPr lang="ko-KR" altLang="en-US" dirty="0"/>
              <a:t>멤버는 </a:t>
            </a:r>
            <a:r>
              <a:rPr lang="ko-KR" altLang="en-US" dirty="0" err="1"/>
              <a:t>패키지내</a:t>
            </a:r>
            <a:r>
              <a:rPr lang="ko-KR" altLang="en-US" dirty="0"/>
              <a:t> 모든 클래스에 접근 허용</a:t>
            </a:r>
            <a:endParaRPr lang="en-US" altLang="ko-KR" dirty="0"/>
          </a:p>
          <a:p>
            <a:r>
              <a:rPr lang="ko-KR" altLang="en-US" dirty="0"/>
              <a:t>슈퍼 클래스의 </a:t>
            </a:r>
            <a:r>
              <a:rPr lang="en-US" altLang="ko-KR" dirty="0"/>
              <a:t>public </a:t>
            </a:r>
            <a:r>
              <a:rPr lang="ko-KR" altLang="en-US" dirty="0"/>
              <a:t>멤버</a:t>
            </a:r>
            <a:endParaRPr lang="en-US" altLang="ko-KR" dirty="0"/>
          </a:p>
          <a:p>
            <a:pPr lvl="1"/>
            <a:r>
              <a:rPr lang="ko-KR" altLang="en-US" dirty="0"/>
              <a:t>슈퍼</a:t>
            </a:r>
            <a:r>
              <a:rPr lang="en-US" altLang="ko-KR" dirty="0"/>
              <a:t> </a:t>
            </a:r>
            <a:r>
              <a:rPr lang="ko-KR" altLang="en-US" dirty="0"/>
              <a:t>클래스의 </a:t>
            </a:r>
            <a:r>
              <a:rPr lang="en-US" altLang="ko-KR" dirty="0"/>
              <a:t>public</a:t>
            </a:r>
            <a:r>
              <a:rPr lang="ko-KR" altLang="en-US" dirty="0"/>
              <a:t> 멤버는 다른</a:t>
            </a:r>
            <a:r>
              <a:rPr lang="en-US" altLang="ko-KR" dirty="0"/>
              <a:t> </a:t>
            </a:r>
            <a:r>
              <a:rPr lang="ko-KR" altLang="en-US" dirty="0"/>
              <a:t>모든 클래스에 접근 허용</a:t>
            </a:r>
            <a:endParaRPr lang="en-US" altLang="ko-KR" dirty="0"/>
          </a:p>
          <a:p>
            <a:r>
              <a:rPr lang="ko-KR" altLang="en-US" dirty="0"/>
              <a:t>슈퍼 클래스의 </a:t>
            </a:r>
            <a:r>
              <a:rPr lang="en-US" altLang="ko-KR" dirty="0"/>
              <a:t>protected </a:t>
            </a:r>
            <a:r>
              <a:rPr lang="ko-KR" altLang="en-US" dirty="0"/>
              <a:t>멤버</a:t>
            </a:r>
            <a:endParaRPr lang="en-US" altLang="ko-KR" dirty="0"/>
          </a:p>
          <a:p>
            <a:pPr lvl="1"/>
            <a:r>
              <a:rPr lang="ko-KR" altLang="en-US" dirty="0"/>
              <a:t>같은</a:t>
            </a:r>
            <a:r>
              <a:rPr lang="en-US" altLang="ko-KR" dirty="0"/>
              <a:t> </a:t>
            </a:r>
            <a:r>
              <a:rPr lang="ko-KR" altLang="en-US" dirty="0"/>
              <a:t>패키지 내의 모든 클래스</a:t>
            </a:r>
            <a:r>
              <a:rPr lang="en-US" altLang="ko-KR" dirty="0"/>
              <a:t> </a:t>
            </a:r>
            <a:r>
              <a:rPr lang="ko-KR" altLang="en-US" dirty="0"/>
              <a:t>접근 허용</a:t>
            </a:r>
            <a:endParaRPr lang="en-US" altLang="ko-KR" dirty="0"/>
          </a:p>
          <a:p>
            <a:pPr lvl="1"/>
            <a:r>
              <a:rPr lang="ko-KR" altLang="en-US" dirty="0"/>
              <a:t>다른 패키지에 있어도 서브 클래스는 슈퍼 클래스의 </a:t>
            </a:r>
            <a:r>
              <a:rPr lang="en-US" altLang="ko-KR" dirty="0"/>
              <a:t>protected </a:t>
            </a:r>
            <a:r>
              <a:rPr lang="ko-KR" altLang="en-US" dirty="0"/>
              <a:t>멤버 접근 가능</a:t>
            </a:r>
            <a:endParaRPr lang="en-US" altLang="ko-KR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1871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3651</TotalTime>
  <Words>2090</Words>
  <Application>Microsoft Office PowerPoint</Application>
  <PresentationFormat>화면 슬라이드 쇼(4:3)</PresentationFormat>
  <Paragraphs>783</Paragraphs>
  <Slides>59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59</vt:i4>
      </vt:variant>
    </vt:vector>
  </HeadingPairs>
  <TitlesOfParts>
    <vt:vector size="69" baseType="lpstr">
      <vt:lpstr>YDVYGOStd12</vt:lpstr>
      <vt:lpstr>YDVYMjOStd12</vt:lpstr>
      <vt:lpstr>YDVYMjOStd13</vt:lpstr>
      <vt:lpstr>맑은 고딕</vt:lpstr>
      <vt:lpstr>휴먼편지체</vt:lpstr>
      <vt:lpstr>Arial</vt:lpstr>
      <vt:lpstr>Consolas</vt:lpstr>
      <vt:lpstr>Wingdings</vt:lpstr>
      <vt:lpstr>Wingdings 2</vt:lpstr>
      <vt:lpstr>가을</vt:lpstr>
      <vt:lpstr>상속 (inheritance)</vt:lpstr>
      <vt:lpstr>상속의 편리한 사례</vt:lpstr>
      <vt:lpstr>객체 지향에서 상속의 장점</vt:lpstr>
      <vt:lpstr>클래스 상속과 객체</vt:lpstr>
      <vt:lpstr>예제 5-1 : 클래스 상속 만들기 - Point와 ColorPoint 클래스</vt:lpstr>
      <vt:lpstr>예제 5-1의 객체 생성</vt:lpstr>
      <vt:lpstr>서브클래스에서 슈퍼 클래스의 멤버 접근</vt:lpstr>
      <vt:lpstr>자바 상속의 특징</vt:lpstr>
      <vt:lpstr>상속과 접근 지정자 </vt:lpstr>
      <vt:lpstr>슈퍼 클래스의 멤버에 대한 서브 클래스의 접근</vt:lpstr>
      <vt:lpstr>예제 5-2: 상속 관계에 있는 클래스 간 멤버 접근</vt:lpstr>
      <vt:lpstr>서브 클래스/슈퍼 클래스의 생성자 호출 및 실행 </vt:lpstr>
      <vt:lpstr>슈퍼클래스와 서브 클래스의 생성자간의 호출 및 실행 관계</vt:lpstr>
      <vt:lpstr>서브 클래스에서 슈퍼 클래스의 생성자 선택</vt:lpstr>
      <vt:lpstr>PowerPoint 프레젠테이션</vt:lpstr>
      <vt:lpstr>슈퍼 클래스에 기본 생성자가 없어 오류 난 경우</vt:lpstr>
      <vt:lpstr>PowerPoint 프레젠테이션</vt:lpstr>
      <vt:lpstr>super()를 이용하여 명시적으로 슈퍼 클래스 생성자 선택</vt:lpstr>
      <vt:lpstr>super()를 이용한 사례</vt:lpstr>
      <vt:lpstr>예제 5-3 : super()를 활용한 ColorPoint 작성</vt:lpstr>
      <vt:lpstr>사람은 생물이다.</vt:lpstr>
      <vt:lpstr>업캐스팅(upcasting)</vt:lpstr>
      <vt:lpstr>업캐스팅 사례</vt:lpstr>
      <vt:lpstr>다운캐스팅(downcasting)</vt:lpstr>
      <vt:lpstr>다운캐스팅 사례</vt:lpstr>
      <vt:lpstr>instanceof 연산자와 객체의 타입 판단</vt:lpstr>
      <vt:lpstr>업캐스팅 레퍼런스가 가리키는 객체는?</vt:lpstr>
      <vt:lpstr>Person 타입의 레퍼런스 person이 어떤 타입의 객체를 가리키는지 알 수 없음</vt:lpstr>
      <vt:lpstr>instanceof 사용 예</vt:lpstr>
      <vt:lpstr>예제 5-4 : instanceof 연산자 활용</vt:lpstr>
      <vt:lpstr>메소드 오버라이딩</vt:lpstr>
      <vt:lpstr>메소드 오버라이딩 사례</vt:lpstr>
      <vt:lpstr>오버라이딩에 의해 서브 클래스의 메소드 호출</vt:lpstr>
      <vt:lpstr>오버라이딩의 목적, 다형성 실현</vt:lpstr>
      <vt:lpstr>예제 5-5 : 메소드 오버라이딩으로 다형성 실현</vt:lpstr>
      <vt:lpstr>예제 실행 과정</vt:lpstr>
      <vt:lpstr>오버라이딩 활용</vt:lpstr>
      <vt:lpstr>동적 바인딩</vt:lpstr>
      <vt:lpstr>오버라이딩과 super 키워드</vt:lpstr>
      <vt:lpstr>예제 5-6 : 메소드 오버라이딩</vt:lpstr>
      <vt:lpstr>오버라이딩 vs. 오버로딩</vt:lpstr>
      <vt:lpstr>추상 메소드와 추상 클래스</vt:lpstr>
      <vt:lpstr>2 가지 종류의 추상 클래스 사례</vt:lpstr>
      <vt:lpstr>추상 클래스는 객체를 생성할 수 없다</vt:lpstr>
      <vt:lpstr>추상 클래스의 상속</vt:lpstr>
      <vt:lpstr>추상 클래스의 구현 및 활용 예</vt:lpstr>
      <vt:lpstr>추상 클래스의 용도</vt:lpstr>
      <vt:lpstr>예제 5-7 : 추상 클래스의 구현 연습</vt:lpstr>
      <vt:lpstr>예제 5-7 정답</vt:lpstr>
      <vt:lpstr>실세계의 인터페이스</vt:lpstr>
      <vt:lpstr>자바의 인터페이스</vt:lpstr>
      <vt:lpstr>자바 인터페이스 사례</vt:lpstr>
      <vt:lpstr>자바 인터페이스의 특징</vt:lpstr>
      <vt:lpstr>인터페이스 상속</vt:lpstr>
      <vt:lpstr>인터페이스 구현</vt:lpstr>
      <vt:lpstr>인터페이스의 목적</vt:lpstr>
      <vt:lpstr>인터페이스의 다중 구현</vt:lpstr>
      <vt:lpstr>예제 5-8 : 인터페이스를 구현하고 동시에 클래스를 상속받는 사례</vt:lpstr>
      <vt:lpstr>추상 클래스와 인터페이스 비교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401-00</cp:lastModifiedBy>
  <cp:revision>218</cp:revision>
  <dcterms:created xsi:type="dcterms:W3CDTF">2011-08-27T14:53:28Z</dcterms:created>
  <dcterms:modified xsi:type="dcterms:W3CDTF">2019-07-04T03:40:28Z</dcterms:modified>
</cp:coreProperties>
</file>

<file path=docProps/thumbnail.jpeg>
</file>